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0" r:id="rId2"/>
  </p:sldMasterIdLst>
  <p:notesMasterIdLst>
    <p:notesMasterId r:id="rId12"/>
  </p:notesMasterIdLst>
  <p:handoutMasterIdLst>
    <p:handoutMasterId r:id="rId13"/>
  </p:handoutMasterIdLst>
  <p:sldIdLst>
    <p:sldId id="540" r:id="rId3"/>
    <p:sldId id="542" r:id="rId4"/>
    <p:sldId id="552" r:id="rId5"/>
    <p:sldId id="544" r:id="rId6"/>
    <p:sldId id="551" r:id="rId7"/>
    <p:sldId id="545" r:id="rId8"/>
    <p:sldId id="547" r:id="rId9"/>
    <p:sldId id="548" r:id="rId10"/>
    <p:sldId id="549" r:id="rId11"/>
  </p:sldIdLst>
  <p:sldSz cx="12192000" cy="6858000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Sadler" initials="MS" lastIdx="43" clrIdx="0">
    <p:extLst>
      <p:ext uri="{19B8F6BF-5375-455C-9EA6-DF929625EA0E}">
        <p15:presenceInfo xmlns:p15="http://schemas.microsoft.com/office/powerpoint/2012/main" userId="Matt Sadler" providerId="None"/>
      </p:ext>
    </p:extLst>
  </p:cmAuthor>
  <p:cmAuthor id="2" name="KPMG" initials="K" lastIdx="27" clrIdx="1">
    <p:extLst>
      <p:ext uri="{19B8F6BF-5375-455C-9EA6-DF929625EA0E}">
        <p15:presenceInfo xmlns:p15="http://schemas.microsoft.com/office/powerpoint/2012/main" userId="KPMG" providerId="None"/>
      </p:ext>
    </p:extLst>
  </p:cmAuthor>
  <p:cmAuthor id="3" name="Melissa Lawlor" initials="ML" lastIdx="6" clrIdx="2">
    <p:extLst>
      <p:ext uri="{19B8F6BF-5375-455C-9EA6-DF929625EA0E}">
        <p15:presenceInfo xmlns:p15="http://schemas.microsoft.com/office/powerpoint/2012/main" userId="Melissa Lawlor" providerId="None"/>
      </p:ext>
    </p:extLst>
  </p:cmAuthor>
  <p:cmAuthor id="4" name="Leah Gregorio" initials="LG" lastIdx="11" clrIdx="3">
    <p:extLst>
      <p:ext uri="{19B8F6BF-5375-455C-9EA6-DF929625EA0E}">
        <p15:presenceInfo xmlns:p15="http://schemas.microsoft.com/office/powerpoint/2012/main" userId="Leah Gregorio" providerId="None"/>
      </p:ext>
    </p:extLst>
  </p:cmAuthor>
  <p:cmAuthor id="5" name="Edjigayehu, Betty" initials="EB" lastIdx="3" clrIdx="4">
    <p:extLst>
      <p:ext uri="{19B8F6BF-5375-455C-9EA6-DF929625EA0E}">
        <p15:presenceInfo xmlns:p15="http://schemas.microsoft.com/office/powerpoint/2012/main" userId="Edjigayehu, Betty" providerId="None"/>
      </p:ext>
    </p:extLst>
  </p:cmAuthor>
  <p:cmAuthor id="6" name="Trent Howard" initials="TH" lastIdx="4" clrIdx="5">
    <p:extLst>
      <p:ext uri="{19B8F6BF-5375-455C-9EA6-DF929625EA0E}">
        <p15:presenceInfo xmlns:p15="http://schemas.microsoft.com/office/powerpoint/2012/main" userId="Trent How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4"/>
    <a:srgbClr val="00A3A1"/>
    <a:srgbClr val="483698"/>
    <a:srgbClr val="0091DA"/>
    <a:srgbClr val="005EB8"/>
    <a:srgbClr val="00338D"/>
    <a:srgbClr val="BFCCE2"/>
    <a:srgbClr val="BFD7ED"/>
    <a:srgbClr val="D8D6D6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353" autoAdjust="0"/>
  </p:normalViewPr>
  <p:slideViewPr>
    <p:cSldViewPr snapToGrid="0" showGuides="1">
      <p:cViewPr varScale="1">
        <p:scale>
          <a:sx n="84" d="100"/>
          <a:sy n="84" d="100"/>
        </p:scale>
        <p:origin x="732" y="78"/>
      </p:cViewPr>
      <p:guideLst>
        <p:guide pos="416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6648"/>
    </p:cViewPr>
  </p:sorter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989A8-C242-4922-8ADD-E9069346D4E0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DE418-87C1-4015-927C-4FCB5016C9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12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799DF-A407-4B27-88D5-2EF18B12BBA1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1D2CF-A4B3-45F1-A55D-FB7BA4ABF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4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171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A7B6-372A-4C80-BFA9-E8DA41F5F9C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66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A7B6-372A-4C80-BFA9-E8DA41F5F9C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47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A7B6-372A-4C80-BFA9-E8DA41F5F9C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8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A7B6-372A-4C80-BFA9-E8DA41F5F9C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A7B6-372A-4C80-BFA9-E8DA41F5F9C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341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A7B6-372A-4C80-BFA9-E8DA41F5F9C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705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A7B6-372A-4C80-BFA9-E8DA41F5F9C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97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A7B6-372A-4C80-BFA9-E8DA41F5F9C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43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4 - Si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" b="15"/>
          <a:stretch/>
        </p:blipFill>
        <p:spPr>
          <a:xfrm>
            <a:off x="2122186" y="-1"/>
            <a:ext cx="10069815" cy="6858001"/>
          </a:xfrm>
          <a:prstGeom prst="rect">
            <a:avLst/>
          </a:prstGeom>
        </p:spPr>
      </p:pic>
      <p:sp>
        <p:nvSpPr>
          <p:cNvPr id="13" name="object 3"/>
          <p:cNvSpPr/>
          <p:nvPr userDrawn="1"/>
        </p:nvSpPr>
        <p:spPr>
          <a:xfrm>
            <a:off x="0" y="0"/>
            <a:ext cx="4147931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8" name="Freeform 19"/>
          <p:cNvSpPr>
            <a:spLocks noEditPoints="1"/>
          </p:cNvSpPr>
          <p:nvPr userDrawn="1"/>
        </p:nvSpPr>
        <p:spPr bwMode="auto">
          <a:xfrm>
            <a:off x="552273" y="625773"/>
            <a:ext cx="10368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ctrTitle" hasCustomPrompt="1"/>
          </p:nvPr>
        </p:nvSpPr>
        <p:spPr>
          <a:xfrm>
            <a:off x="526541" y="1187373"/>
            <a:ext cx="3621391" cy="3510000"/>
          </a:xfrm>
        </p:spPr>
        <p:txBody>
          <a:bodyPr anchor="t" anchorCtr="0"/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Title slide 4</a:t>
            </a:r>
            <a:br>
              <a:rPr lang="en-US" noProof="0" dirty="0" smtClean="0"/>
            </a:br>
            <a:r>
              <a:rPr lang="en-US" noProof="0" dirty="0" smtClean="0"/>
              <a:t>light singular </a:t>
            </a:r>
            <a:br>
              <a:rPr lang="en-US" noProof="0" dirty="0" smtClean="0"/>
            </a:br>
            <a:r>
              <a:rPr lang="en-US" noProof="0" dirty="0" smtClean="0"/>
              <a:t>image</a:t>
            </a:r>
            <a:endParaRPr lang="en-US" noProof="0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52274" y="4877373"/>
            <a:ext cx="3224596" cy="221401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r>
              <a:rPr lang="en-US" dirty="0" smtClean="0"/>
              <a:t>Subtitle here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52274" y="5343249"/>
            <a:ext cx="2518833" cy="487363"/>
          </a:xfrm>
        </p:spPr>
        <p:txBody>
          <a:bodyPr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350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H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3815359"/>
            <a:ext cx="10185600" cy="2196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1003200" y="1426659"/>
            <a:ext cx="10185600" cy="219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 smtClean="0"/>
              <a:t>Click icon to add chart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003200" y="354993"/>
            <a:ext cx="1018560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778661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H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550400" y="1426659"/>
            <a:ext cx="3139200" cy="2185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 smtClean="0"/>
              <a:t>Click icon to add chart</a:t>
            </a:r>
          </a:p>
        </p:txBody>
      </p:sp>
      <p:sp>
        <p:nvSpPr>
          <p:cNvPr id="6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1003200" y="1426659"/>
            <a:ext cx="3187200" cy="2185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 smtClean="0"/>
              <a:t>Click icon to add chart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3815359"/>
            <a:ext cx="3187200" cy="2196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8049600" y="1426659"/>
            <a:ext cx="3139200" cy="2185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 smtClean="0"/>
              <a:t>Click icon to add chart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502400" y="3815359"/>
            <a:ext cx="3187200" cy="2196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8001600" y="3815359"/>
            <a:ext cx="3187200" cy="2196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003201" y="354993"/>
            <a:ext cx="10196084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441336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2316484"/>
            <a:ext cx="18768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080400" y="2316484"/>
            <a:ext cx="18768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157600" y="2316484"/>
            <a:ext cx="18768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34800" y="2316484"/>
            <a:ext cx="18768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994833" y="1426659"/>
            <a:ext cx="1876800" cy="604800"/>
          </a:xfrm>
          <a:prstGeom prst="homePlate">
            <a:avLst>
              <a:gd name="adj" fmla="val 3197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074125" y="1426659"/>
            <a:ext cx="18768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153417" y="1426659"/>
            <a:ext cx="18768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7232709" y="1426659"/>
            <a:ext cx="18768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9312000" y="1426659"/>
            <a:ext cx="18768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9312000" y="2316484"/>
            <a:ext cx="18768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003201" y="354993"/>
            <a:ext cx="10196084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2877598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FOU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2316484"/>
            <a:ext cx="23472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616000" y="2316484"/>
            <a:ext cx="23472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228800" y="2316484"/>
            <a:ext cx="23472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841600" y="2316484"/>
            <a:ext cx="2347200" cy="3690616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994833" y="1426659"/>
            <a:ext cx="2347200" cy="604800"/>
          </a:xfrm>
          <a:prstGeom prst="homePlate">
            <a:avLst>
              <a:gd name="adj" fmla="val 31970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610423" y="1426659"/>
            <a:ext cx="23472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6226012" y="1426659"/>
            <a:ext cx="23472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8841600" y="1426659"/>
            <a:ext cx="2347200" cy="604800"/>
          </a:xfrm>
          <a:prstGeom prst="chevron">
            <a:avLst>
              <a:gd name="adj" fmla="val 31101"/>
            </a:avLst>
          </a:prstGeom>
          <a:solidFill>
            <a:schemeClr val="tx2"/>
          </a:solidFill>
        </p:spPr>
        <p:txBody>
          <a:bodyPr lIns="54000" tIns="54000" rIns="54000" bIns="54000" anchor="ctr"/>
          <a:lstStyle>
            <a:lvl1pPr algn="l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03201" y="354993"/>
            <a:ext cx="10196084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2683865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WITH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7339200" y="4562077"/>
            <a:ext cx="3849600" cy="1451298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39200" y="1809570"/>
            <a:ext cx="3849600" cy="1451298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5301601" y="3191933"/>
            <a:ext cx="1588800" cy="1191600"/>
          </a:xfrm>
          <a:prstGeom prst="ellipse">
            <a:avLst/>
          </a:prstGeom>
          <a:solidFill>
            <a:schemeClr val="accent1"/>
          </a:solidFill>
        </p:spPr>
        <p:txBody>
          <a:bodyPr lIns="54000" tIns="54000" rIns="54000" bIns="54000" anchor="ctr"/>
          <a:lstStyle>
            <a:lvl1pPr algn="ctr">
              <a:defRPr sz="10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add text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7339200" y="1428430"/>
            <a:ext cx="38496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7339200" y="4173277"/>
            <a:ext cx="38496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1003200" y="4562077"/>
            <a:ext cx="3849600" cy="1451298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1003200" y="4173277"/>
            <a:ext cx="38496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1003200" y="1809570"/>
            <a:ext cx="3849600" cy="1451298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1003200" y="1428430"/>
            <a:ext cx="38496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" name="Right Arrow 2"/>
          <p:cNvSpPr/>
          <p:nvPr userDrawn="1"/>
        </p:nvSpPr>
        <p:spPr>
          <a:xfrm rot="2655894">
            <a:off x="5047199" y="2812312"/>
            <a:ext cx="508800" cy="378000"/>
          </a:xfrm>
          <a:prstGeom prst="rightArrow">
            <a:avLst>
              <a:gd name="adj1" fmla="val 65119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000" noProof="0" dirty="0">
              <a:solidFill>
                <a:schemeClr val="bg1"/>
              </a:solidFill>
            </a:endParaRPr>
          </a:p>
        </p:txBody>
      </p:sp>
      <p:sp>
        <p:nvSpPr>
          <p:cNvPr id="21" name="Right Arrow 20"/>
          <p:cNvSpPr/>
          <p:nvPr userDrawn="1"/>
        </p:nvSpPr>
        <p:spPr>
          <a:xfrm rot="18944106" flipH="1">
            <a:off x="6636003" y="2812312"/>
            <a:ext cx="508800" cy="378000"/>
          </a:xfrm>
          <a:prstGeom prst="rightArrow">
            <a:avLst>
              <a:gd name="adj1" fmla="val 65119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000" noProof="0" dirty="0">
              <a:solidFill>
                <a:schemeClr val="bg1"/>
              </a:solidFill>
            </a:endParaRPr>
          </a:p>
        </p:txBody>
      </p:sp>
      <p:sp>
        <p:nvSpPr>
          <p:cNvPr id="22" name="Right Arrow 21"/>
          <p:cNvSpPr/>
          <p:nvPr userDrawn="1"/>
        </p:nvSpPr>
        <p:spPr>
          <a:xfrm rot="18944106" flipV="1">
            <a:off x="5047199" y="4385153"/>
            <a:ext cx="508800" cy="378000"/>
          </a:xfrm>
          <a:prstGeom prst="rightArrow">
            <a:avLst>
              <a:gd name="adj1" fmla="val 65119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000" noProof="0" dirty="0">
              <a:solidFill>
                <a:schemeClr val="bg1"/>
              </a:solidFill>
            </a:endParaRPr>
          </a:p>
        </p:txBody>
      </p:sp>
      <p:sp>
        <p:nvSpPr>
          <p:cNvPr id="23" name="Right Arrow 22"/>
          <p:cNvSpPr/>
          <p:nvPr userDrawn="1"/>
        </p:nvSpPr>
        <p:spPr>
          <a:xfrm rot="2655894" flipH="1" flipV="1">
            <a:off x="6636003" y="4385153"/>
            <a:ext cx="508800" cy="378000"/>
          </a:xfrm>
          <a:prstGeom prst="rightArrow">
            <a:avLst>
              <a:gd name="adj1" fmla="val 65119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000" noProof="0" dirty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003201" y="354993"/>
            <a:ext cx="10196084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69571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1003200" y="1809570"/>
            <a:ext cx="4968000" cy="4218461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1003200" y="1428430"/>
            <a:ext cx="49680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220800" y="1809570"/>
            <a:ext cx="4968000" cy="4218461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6220800" y="1428430"/>
            <a:ext cx="49680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003201" y="354993"/>
            <a:ext cx="10196084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385535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1003200" y="1809570"/>
            <a:ext cx="4968000" cy="1790728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1003200" y="1428430"/>
            <a:ext cx="49680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220800" y="1809570"/>
            <a:ext cx="4968000" cy="1790728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6220800" y="1428430"/>
            <a:ext cx="49680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1003200" y="4235284"/>
            <a:ext cx="4968000" cy="17856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1003200" y="3844605"/>
            <a:ext cx="49680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6220800" y="4235284"/>
            <a:ext cx="4968000" cy="1785600"/>
          </a:xfrm>
          <a:ln w="6350">
            <a:solidFill>
              <a:schemeClr val="tx2"/>
            </a:solidFill>
          </a:ln>
        </p:spPr>
        <p:txBody>
          <a:bodyPr lIns="54000" tIns="54000" rIns="54000" bIns="54000"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6"/>
          </p:nvPr>
        </p:nvSpPr>
        <p:spPr>
          <a:xfrm>
            <a:off x="6220800" y="3844605"/>
            <a:ext cx="4968000" cy="388800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lIns="54000" tIns="54000" rIns="54000" bIns="54000" anchor="ctr"/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5695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6400" y="1346400"/>
            <a:ext cx="8256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2116975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752133" y="784800"/>
            <a:ext cx="10368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752133" y="5036400"/>
            <a:ext cx="8230267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98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400" y="1346400"/>
            <a:ext cx="8256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Section divider one title style</a:t>
            </a:r>
            <a:endParaRPr lang="en-US" noProof="0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2116975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752133" y="784800"/>
            <a:ext cx="10368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752133" y="5036400"/>
            <a:ext cx="8230267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6961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bg>
      <p:bgPr>
        <a:solidFill>
          <a:srgbClr val="6D20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400" y="1346400"/>
            <a:ext cx="8256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Section divider two title style</a:t>
            </a:r>
            <a:endParaRPr lang="en-US" noProof="0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2116975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A3A1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752133" y="784800"/>
            <a:ext cx="10368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752133" y="5036400"/>
            <a:ext cx="8230267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2771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5 - No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726400" y="1346400"/>
            <a:ext cx="8256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Title slide 5 – </a:t>
            </a:r>
            <a:br>
              <a:rPr lang="en-US" noProof="0" dirty="0" smtClean="0"/>
            </a:br>
            <a:r>
              <a:rPr lang="en-US" noProof="0" dirty="0" smtClean="0"/>
              <a:t>no image</a:t>
            </a:r>
            <a:endParaRPr lang="en-US" noProof="0" dirty="0"/>
          </a:p>
        </p:txBody>
      </p:sp>
      <p:sp>
        <p:nvSpPr>
          <p:cNvPr id="9" name="object 3"/>
          <p:cNvSpPr/>
          <p:nvPr userDrawn="1"/>
        </p:nvSpPr>
        <p:spPr>
          <a:xfrm>
            <a:off x="1" y="0"/>
            <a:ext cx="2116975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0" name="Freeform 19"/>
          <p:cNvSpPr>
            <a:spLocks noEditPoints="1"/>
          </p:cNvSpPr>
          <p:nvPr userDrawn="1"/>
        </p:nvSpPr>
        <p:spPr bwMode="auto">
          <a:xfrm>
            <a:off x="2752133" y="784800"/>
            <a:ext cx="10368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2752133" y="5036400"/>
            <a:ext cx="8230267" cy="216000"/>
          </a:xfrm>
        </p:spPr>
        <p:txBody>
          <a:bodyPr/>
          <a:lstStyle>
            <a:lvl1pPr>
              <a:defRPr sz="1100" baseline="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r>
              <a:rPr lang="en-US" dirty="0" smtClean="0"/>
              <a:t>Subtitle here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52134" y="5502276"/>
            <a:ext cx="2518833" cy="487363"/>
          </a:xfrm>
        </p:spPr>
        <p:txBody>
          <a:bodyPr/>
          <a:lstStyle>
            <a:lvl1pPr>
              <a:defRPr sz="1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23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400" y="1346400"/>
            <a:ext cx="8256000" cy="3510000"/>
          </a:xfrm>
        </p:spPr>
        <p:txBody>
          <a:bodyPr anchor="t" anchorCtr="0"/>
          <a:lstStyle>
            <a:lvl1pPr algn="l">
              <a:defRPr sz="1100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Section divider three title style</a:t>
            </a:r>
            <a:endParaRPr lang="en-US" noProof="0" dirty="0"/>
          </a:p>
        </p:txBody>
      </p:sp>
      <p:sp>
        <p:nvSpPr>
          <p:cNvPr id="4" name="object 3"/>
          <p:cNvSpPr/>
          <p:nvPr userDrawn="1"/>
        </p:nvSpPr>
        <p:spPr>
          <a:xfrm>
            <a:off x="1" y="0"/>
            <a:ext cx="2116975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" name="Freeform 19"/>
          <p:cNvSpPr>
            <a:spLocks noEditPoints="1"/>
          </p:cNvSpPr>
          <p:nvPr userDrawn="1"/>
        </p:nvSpPr>
        <p:spPr bwMode="auto">
          <a:xfrm>
            <a:off x="2752133" y="784800"/>
            <a:ext cx="10368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752133" y="5036400"/>
            <a:ext cx="8230267" cy="216000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81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Font Guid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73746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/>
          <p:nvPr userDrawn="1"/>
        </p:nvSpPr>
        <p:spPr>
          <a:xfrm>
            <a:off x="3" y="0"/>
            <a:ext cx="996951" cy="6858000"/>
          </a:xfrm>
          <a:custGeom>
            <a:avLst/>
            <a:gdLst/>
            <a:ahLst/>
            <a:cxnLst/>
            <a:rect l="l" t="t" r="r" b="b"/>
            <a:pathLst>
              <a:path w="1742046" h="7772400">
                <a:moveTo>
                  <a:pt x="0" y="7772400"/>
                </a:moveTo>
                <a:lnTo>
                  <a:pt x="1742046" y="7772400"/>
                </a:lnTo>
                <a:lnTo>
                  <a:pt x="174204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338D"/>
          </a:solidFill>
        </p:spPr>
        <p:txBody>
          <a:bodyPr wrap="square" lIns="0" tIns="0" rIns="0" bIns="0" rtlCol="0">
            <a:noAutofit/>
          </a:bodyPr>
          <a:lstStyle/>
          <a:p>
            <a:endParaRPr sz="14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Freeform 19"/>
          <p:cNvSpPr>
            <a:spLocks noEditPoints="1"/>
          </p:cNvSpPr>
          <p:nvPr userDrawn="1"/>
        </p:nvSpPr>
        <p:spPr bwMode="auto">
          <a:xfrm>
            <a:off x="2112000" y="784800"/>
            <a:ext cx="1036800" cy="316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12001" y="4935177"/>
            <a:ext cx="9087284" cy="685239"/>
          </a:xfrm>
        </p:spPr>
        <p:txBody>
          <a:bodyPr/>
          <a:lstStyle>
            <a:lvl1pPr>
              <a:buFontTx/>
              <a:buNone/>
              <a:defRPr sz="10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10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112001" y="5837824"/>
            <a:ext cx="9087284" cy="169277"/>
          </a:xfrm>
        </p:spPr>
        <p:txBody>
          <a:bodyPr>
            <a:noAutofit/>
          </a:bodyPr>
          <a:lstStyle>
            <a:lvl1pPr>
              <a:buFontTx/>
              <a:buNone/>
              <a:defRPr sz="10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112001" y="4058434"/>
            <a:ext cx="9087284" cy="659335"/>
          </a:xfrm>
        </p:spPr>
        <p:txBody>
          <a:bodyPr/>
          <a:lstStyle>
            <a:lvl1pPr>
              <a:buFontTx/>
              <a:buNone/>
              <a:defRPr sz="1000" b="0">
                <a:solidFill>
                  <a:schemeClr val="bg1">
                    <a:lumMod val="65000"/>
                  </a:schemeClr>
                </a:solidFill>
              </a:defRPr>
            </a:lvl1pPr>
            <a:lvl2pPr>
              <a:buFontTx/>
              <a:buNone/>
              <a:defRPr sz="10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112000" y="3653899"/>
            <a:ext cx="3215651" cy="119064"/>
          </a:xfrm>
        </p:spPr>
        <p:txBody>
          <a:bodyPr/>
          <a:lstStyle>
            <a:lvl1pPr>
              <a:buFontTx/>
              <a:buNone/>
              <a:defRPr sz="1100" b="1">
                <a:solidFill>
                  <a:schemeClr val="tx2"/>
                </a:solidFill>
              </a:defRPr>
            </a:lvl1pPr>
            <a:lvl2pPr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2pPr>
            <a:lvl3pPr marL="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3pPr>
            <a:lvl4pPr marL="3456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4pPr>
            <a:lvl5pPr marL="540000" indent="0">
              <a:buFontTx/>
              <a:buNone/>
              <a:defRPr sz="900" b="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7273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590" y="578672"/>
            <a:ext cx="10963493" cy="474133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331701"/>
            <a:ext cx="10972800" cy="184666"/>
          </a:xfrm>
        </p:spPr>
        <p:txBody>
          <a:bodyPr wrap="square">
            <a:spAutoFit/>
          </a:bodyPr>
          <a:lstStyle>
            <a:lvl1pPr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9509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200" y="432000"/>
            <a:ext cx="10185600" cy="518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003200" y="183543"/>
            <a:ext cx="1018560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1003200" y="1207008"/>
            <a:ext cx="10180320" cy="4581144"/>
          </a:xfrm>
        </p:spPr>
        <p:txBody>
          <a:bodyPr/>
          <a:lstStyle>
            <a:lvl1pPr>
              <a:defRPr lang="en-US" sz="1000" b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219456" indent="-219456">
              <a:defRPr lang="en-US" sz="1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56616" indent="-146304">
              <a:defRPr lang="en-US" sz="1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76072" indent="-219456">
              <a:defRPr lang="en-US" sz="10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Click to edit Master text styles</a:t>
            </a:r>
          </a:p>
          <a:p>
            <a:pPr marL="0" lvl="1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Second level</a:t>
            </a:r>
          </a:p>
          <a:p>
            <a:pPr marL="219456" lvl="2" indent="-21945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</a:pPr>
            <a:r>
              <a:rPr lang="en-US" dirty="0" smtClean="0"/>
              <a:t>Third level</a:t>
            </a:r>
          </a:p>
          <a:p>
            <a:pPr marL="356616" lvl="3" indent="-14630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</a:pPr>
            <a:r>
              <a:rPr lang="en-US" dirty="0" smtClean="0"/>
              <a:t>Fourth level</a:t>
            </a:r>
          </a:p>
          <a:p>
            <a:pPr marL="576072" lvl="4" indent="-219456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17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36" b="0" i="0">
                <a:solidFill>
                  <a:srgbClr val="004E98"/>
                </a:solidFill>
                <a:latin typeface="KPMG Extralight"/>
                <a:cs typeface="KPMG Extra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2" y="6377940"/>
            <a:ext cx="3901439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2C90-0381-40EF-917A-ECB38BEA918B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00385" y="6394922"/>
            <a:ext cx="227060" cy="135030"/>
          </a:xfrm>
          <a:prstGeom prst="rect">
            <a:avLst/>
          </a:prstGeom>
        </p:spPr>
        <p:txBody>
          <a:bodyPr lIns="0" tIns="0" rIns="0" bIns="0"/>
          <a:lstStyle>
            <a:lvl1pPr>
              <a:defRPr sz="882" b="0" i="0">
                <a:solidFill>
                  <a:srgbClr val="004E98"/>
                </a:solidFill>
                <a:latin typeface="Univers for KPMG Light"/>
                <a:cs typeface="Univers for KPMG Light"/>
              </a:defRPr>
            </a:lvl1pPr>
          </a:lstStyle>
          <a:p>
            <a:pPr marL="22413"/>
            <a:fld id="{81D60167-4931-47E6-BA6A-407CBD079E47}" type="slidenum">
              <a:rPr lang="en-US" smtClean="0"/>
              <a:pPr marL="22413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58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3200" y="432000"/>
            <a:ext cx="10185600" cy="518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br>
              <a:rPr lang="en-US" noProof="0" dirty="0" smtClean="0"/>
            </a:br>
            <a:r>
              <a:rPr lang="en-US" noProof="0" dirty="0" err="1" smtClean="0"/>
              <a:t>Asfasdf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1713600"/>
            <a:ext cx="10185600" cy="4090225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03201" y="100013"/>
            <a:ext cx="10209600" cy="2524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14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p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400" y="431800"/>
            <a:ext cx="10195200" cy="533400"/>
          </a:xfrm>
        </p:spPr>
        <p:txBody>
          <a:bodyPr/>
          <a:lstStyle>
            <a:lvl1pPr>
              <a:defRPr sz="315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995363" y="140952"/>
            <a:ext cx="10198100" cy="214647"/>
          </a:xfrm>
        </p:spPr>
        <p:txBody>
          <a:bodyPr/>
          <a:lstStyle>
            <a:lvl1pPr>
              <a:defRPr sz="900" baseline="0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001714" y="1322389"/>
            <a:ext cx="10198100" cy="4554537"/>
          </a:xfrm>
        </p:spPr>
        <p:txBody>
          <a:bodyPr/>
          <a:lstStyle>
            <a:lvl1pPr>
              <a:defRPr sz="825"/>
            </a:lvl1pPr>
            <a:lvl2pPr>
              <a:defRPr sz="825"/>
            </a:lvl2pPr>
            <a:lvl3pPr marL="164592" indent="-164592">
              <a:buFont typeface="Arial" panose="020B0604020202020204" pitchFamily="34" charset="0"/>
              <a:buChar char="—"/>
              <a:defRPr sz="825"/>
            </a:lvl3pPr>
            <a:lvl4pPr marL="267462" indent="-109728">
              <a:defRPr sz="825"/>
            </a:lvl4pPr>
            <a:lvl5pPr>
              <a:defRPr sz="825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4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23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6229003" y="302982"/>
            <a:ext cx="4968000" cy="365356"/>
          </a:xfrm>
        </p:spPr>
        <p:txBody>
          <a:bodyPr lIns="144000"/>
          <a:lstStyle>
            <a:lvl1pPr>
              <a:spcAft>
                <a:spcPts val="300"/>
              </a:spcAft>
              <a:defRPr sz="900"/>
            </a:lvl1pPr>
            <a:lvl2pPr>
              <a:spcAft>
                <a:spcPts val="300"/>
              </a:spcAft>
              <a:defRPr sz="900"/>
            </a:lvl2pPr>
            <a:lvl3pPr>
              <a:spcAft>
                <a:spcPts val="300"/>
              </a:spcAft>
              <a:defRPr sz="800"/>
            </a:lvl3pPr>
            <a:lvl4pPr>
              <a:spcAft>
                <a:spcPts val="300"/>
              </a:spcAft>
              <a:defRPr sz="800"/>
            </a:lvl4pPr>
            <a:lvl5pPr>
              <a:spcAft>
                <a:spcPts val="300"/>
              </a:spcAft>
              <a:defRPr sz="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1003200" y="302982"/>
            <a:ext cx="4968000" cy="365356"/>
          </a:xfrm>
        </p:spPr>
        <p:txBody>
          <a:bodyPr/>
          <a:lstStyle>
            <a:lvl1pPr>
              <a:spcAft>
                <a:spcPts val="300"/>
              </a:spcAft>
              <a:defRPr sz="900"/>
            </a:lvl1pPr>
            <a:lvl2pPr>
              <a:spcAft>
                <a:spcPts val="300"/>
              </a:spcAft>
              <a:defRPr sz="900"/>
            </a:lvl2pPr>
            <a:lvl3pPr>
              <a:spcAft>
                <a:spcPts val="300"/>
              </a:spcAft>
              <a:defRPr sz="900"/>
            </a:lvl3pPr>
            <a:lvl4pPr>
              <a:spcAft>
                <a:spcPts val="300"/>
              </a:spcAft>
              <a:defRPr sz="900"/>
            </a:lvl4pPr>
            <a:lvl5pPr>
              <a:spcAft>
                <a:spcPts val="300"/>
              </a:spcAft>
              <a:defRPr sz="9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1130531"/>
            <a:ext cx="4968000" cy="4878928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29003" y="1130531"/>
            <a:ext cx="4959796" cy="4878928"/>
          </a:xfrm>
          <a:ln w="6350">
            <a:solidFill>
              <a:schemeClr val="tx2"/>
            </a:solidFill>
          </a:ln>
        </p:spPr>
        <p:txBody>
          <a:bodyPr lIns="144000" tIns="7200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6229003" y="1130531"/>
            <a:ext cx="112100" cy="4878928"/>
          </a:xfrm>
          <a:prstGeom prst="rect">
            <a:avLst/>
          </a:prstGeom>
          <a:solidFill>
            <a:schemeClr val="tx2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l"/>
            <a:endParaRPr lang="en-US" sz="1500" noProof="0" dirty="0">
              <a:solidFill>
                <a:schemeClr val="bg1"/>
              </a:solidFill>
            </a:endParaRPr>
          </a:p>
        </p:txBody>
      </p:sp>
      <p:sp>
        <p:nvSpPr>
          <p:cNvPr id="15" name="Freeform 19"/>
          <p:cNvSpPr>
            <a:spLocks noEditPoints="1"/>
          </p:cNvSpPr>
          <p:nvPr userDrawn="1"/>
        </p:nvSpPr>
        <p:spPr bwMode="auto">
          <a:xfrm>
            <a:off x="996317" y="6320118"/>
            <a:ext cx="566400" cy="172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23" name="Shape 8"/>
          <p:cNvSpPr txBox="1">
            <a:spLocks/>
          </p:cNvSpPr>
          <p:nvPr userDrawn="1"/>
        </p:nvSpPr>
        <p:spPr>
          <a:xfrm>
            <a:off x="10572750" y="6320118"/>
            <a:ext cx="616343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1000" noProof="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1000" noProof="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308801" y="6320118"/>
            <a:ext cx="7921396" cy="370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2016 KPMG LLP, a Delaware limited liability partnership and the U.S. member firm of the KPMG network of independent member firms affiliated with KPMG International Cooperative (“KPMG International”), a Swiss entity.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748663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385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1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647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566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386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6664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044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792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0CC8B8B-23CC-471D-A51D-48F48BA19EAE}" type="datetimeFigureOut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4A3A4C9-0710-4898-926C-5F420BFD89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40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etter contin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1130531"/>
            <a:ext cx="4968000" cy="4878928"/>
          </a:xfrm>
        </p:spPr>
        <p:txBody>
          <a:bodyPr/>
          <a:lstStyle>
            <a:lvl1pPr>
              <a:defRPr sz="90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29003" y="1130531"/>
            <a:ext cx="4959796" cy="4878928"/>
          </a:xfrm>
          <a:ln w="6350">
            <a:noFill/>
          </a:ln>
        </p:spPr>
        <p:txBody>
          <a:bodyPr lIns="0" tIns="0"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9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1003200" y="302982"/>
            <a:ext cx="4968000" cy="365356"/>
          </a:xfrm>
        </p:spPr>
        <p:txBody>
          <a:bodyPr/>
          <a:lstStyle>
            <a:lvl1pPr>
              <a:spcAft>
                <a:spcPts val="300"/>
              </a:spcAft>
              <a:defRPr sz="900"/>
            </a:lvl1pPr>
            <a:lvl2pPr>
              <a:spcAft>
                <a:spcPts val="300"/>
              </a:spcAft>
              <a:defRPr sz="900"/>
            </a:lvl2pPr>
            <a:lvl3pPr>
              <a:spcAft>
                <a:spcPts val="300"/>
              </a:spcAft>
              <a:defRPr sz="900"/>
            </a:lvl3pPr>
            <a:lvl4pPr>
              <a:spcAft>
                <a:spcPts val="300"/>
              </a:spcAft>
              <a:defRPr sz="900"/>
            </a:lvl4pPr>
            <a:lvl5pPr>
              <a:spcAft>
                <a:spcPts val="300"/>
              </a:spcAft>
              <a:defRPr sz="9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1" name="Text Placeholder 24"/>
          <p:cNvSpPr>
            <a:spLocks noGrp="1"/>
          </p:cNvSpPr>
          <p:nvPr>
            <p:ph type="body" sz="quarter" idx="16"/>
          </p:nvPr>
        </p:nvSpPr>
        <p:spPr>
          <a:xfrm>
            <a:off x="6229003" y="302982"/>
            <a:ext cx="4968000" cy="365356"/>
          </a:xfrm>
        </p:spPr>
        <p:txBody>
          <a:bodyPr/>
          <a:lstStyle>
            <a:lvl1pPr>
              <a:spcAft>
                <a:spcPts val="300"/>
              </a:spcAft>
              <a:defRPr sz="900"/>
            </a:lvl1pPr>
            <a:lvl2pPr>
              <a:spcAft>
                <a:spcPts val="300"/>
              </a:spcAft>
              <a:defRPr sz="900"/>
            </a:lvl2pPr>
            <a:lvl3pPr>
              <a:spcAft>
                <a:spcPts val="300"/>
              </a:spcAft>
              <a:defRPr sz="900"/>
            </a:lvl3pPr>
            <a:lvl4pPr>
              <a:spcAft>
                <a:spcPts val="300"/>
              </a:spcAft>
              <a:defRPr sz="900"/>
            </a:lvl4pPr>
            <a:lvl5pPr>
              <a:spcAft>
                <a:spcPts val="300"/>
              </a:spcAft>
              <a:defRPr sz="9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22" name="Freeform 19"/>
          <p:cNvSpPr>
            <a:spLocks noEditPoints="1"/>
          </p:cNvSpPr>
          <p:nvPr userDrawn="1"/>
        </p:nvSpPr>
        <p:spPr bwMode="auto">
          <a:xfrm>
            <a:off x="996317" y="6320118"/>
            <a:ext cx="566400" cy="172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27" name="Shape 8"/>
          <p:cNvSpPr txBox="1">
            <a:spLocks/>
          </p:cNvSpPr>
          <p:nvPr userDrawn="1"/>
        </p:nvSpPr>
        <p:spPr>
          <a:xfrm>
            <a:off x="10572750" y="6320118"/>
            <a:ext cx="616343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1000" noProof="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1000" noProof="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2308801" y="6320118"/>
            <a:ext cx="7921396" cy="370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kern="1200" noProof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2016 KPMG LLP, a Delaware limited liability partnership and the U.S. member firm of the KPMG network of independent member firms affiliated with KPMG International Cooperative (“KPMG International”), a Swiss entity.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18735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70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65879" y="1249470"/>
            <a:ext cx="10185600" cy="4771415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65879" y="627631"/>
            <a:ext cx="10185600" cy="518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04358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65879" y="627631"/>
            <a:ext cx="10185600" cy="518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65879" y="354993"/>
            <a:ext cx="10185600" cy="169200"/>
          </a:xfrm>
        </p:spPr>
        <p:txBody>
          <a:bodyPr anchor="b"/>
          <a:lstStyle>
            <a:lvl1pPr>
              <a:spcAft>
                <a:spcPts val="0"/>
              </a:spcAft>
              <a:defRPr sz="10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264433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1426659"/>
            <a:ext cx="4968000" cy="45828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20800" y="1426659"/>
            <a:ext cx="4968000" cy="45828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003200" y="354993"/>
            <a:ext cx="1018560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760996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03200" y="1426660"/>
            <a:ext cx="4968000" cy="4581064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3200" y="677326"/>
            <a:ext cx="10185600" cy="518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6220800" y="1426660"/>
            <a:ext cx="4968000" cy="4579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003200" y="354993"/>
            <a:ext cx="10185600" cy="169200"/>
          </a:xfrm>
        </p:spPr>
        <p:txBody>
          <a:bodyPr anchor="b"/>
          <a:lstStyle>
            <a:lvl1pPr>
              <a:spcAft>
                <a:spcPts val="0"/>
              </a:spcAft>
              <a:defRPr sz="1200"/>
            </a:lvl1pPr>
          </a:lstStyle>
          <a:p>
            <a:pPr lvl="0"/>
            <a:r>
              <a:rPr lang="en-US" noProof="0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468853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391" y="399030"/>
            <a:ext cx="10185600" cy="518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391" y="1148363"/>
            <a:ext cx="10185600" cy="458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8" name="Freeform 19"/>
          <p:cNvSpPr>
            <a:spLocks noEditPoints="1"/>
          </p:cNvSpPr>
          <p:nvPr userDrawn="1"/>
        </p:nvSpPr>
        <p:spPr bwMode="auto">
          <a:xfrm>
            <a:off x="638508" y="6359874"/>
            <a:ext cx="566400" cy="172800"/>
          </a:xfrm>
          <a:custGeom>
            <a:avLst/>
            <a:gdLst>
              <a:gd name="T0" fmla="*/ 269 w 283"/>
              <a:gd name="T1" fmla="*/ 77 h 114"/>
              <a:gd name="T2" fmla="*/ 222 w 283"/>
              <a:gd name="T3" fmla="*/ 87 h 114"/>
              <a:gd name="T4" fmla="*/ 244 w 283"/>
              <a:gd name="T5" fmla="*/ 60 h 114"/>
              <a:gd name="T6" fmla="*/ 269 w 283"/>
              <a:gd name="T7" fmla="*/ 56 h 114"/>
              <a:gd name="T8" fmla="*/ 222 w 283"/>
              <a:gd name="T9" fmla="*/ 2 h 114"/>
              <a:gd name="T10" fmla="*/ 281 w 283"/>
              <a:gd name="T11" fmla="*/ 87 h 114"/>
              <a:gd name="T12" fmla="*/ 222 w 283"/>
              <a:gd name="T13" fmla="*/ 89 h 114"/>
              <a:gd name="T14" fmla="*/ 246 w 283"/>
              <a:gd name="T15" fmla="*/ 101 h 114"/>
              <a:gd name="T16" fmla="*/ 205 w 283"/>
              <a:gd name="T17" fmla="*/ 82 h 114"/>
              <a:gd name="T18" fmla="*/ 203 w 283"/>
              <a:gd name="T19" fmla="*/ 52 h 114"/>
              <a:gd name="T20" fmla="*/ 154 w 283"/>
              <a:gd name="T21" fmla="*/ 87 h 114"/>
              <a:gd name="T22" fmla="*/ 213 w 283"/>
              <a:gd name="T23" fmla="*/ 53 h 114"/>
              <a:gd name="T24" fmla="*/ 171 w 283"/>
              <a:gd name="T25" fmla="*/ 87 h 114"/>
              <a:gd name="T26" fmla="*/ 180 w 283"/>
              <a:gd name="T27" fmla="*/ 87 h 114"/>
              <a:gd name="T28" fmla="*/ 120 w 283"/>
              <a:gd name="T29" fmla="*/ 87 h 114"/>
              <a:gd name="T30" fmla="*/ 117 w 283"/>
              <a:gd name="T31" fmla="*/ 56 h 114"/>
              <a:gd name="T32" fmla="*/ 86 w 283"/>
              <a:gd name="T33" fmla="*/ 2 h 114"/>
              <a:gd name="T34" fmla="*/ 145 w 283"/>
              <a:gd name="T35" fmla="*/ 52 h 114"/>
              <a:gd name="T36" fmla="*/ 142 w 283"/>
              <a:gd name="T37" fmla="*/ 87 h 114"/>
              <a:gd name="T38" fmla="*/ 93 w 283"/>
              <a:gd name="T39" fmla="*/ 79 h 114"/>
              <a:gd name="T40" fmla="*/ 89 w 283"/>
              <a:gd name="T41" fmla="*/ 79 h 114"/>
              <a:gd name="T42" fmla="*/ 87 w 283"/>
              <a:gd name="T43" fmla="*/ 69 h 114"/>
              <a:gd name="T44" fmla="*/ 95 w 283"/>
              <a:gd name="T45" fmla="*/ 62 h 114"/>
              <a:gd name="T46" fmla="*/ 93 w 283"/>
              <a:gd name="T47" fmla="*/ 79 h 114"/>
              <a:gd name="T48" fmla="*/ 67 w 283"/>
              <a:gd name="T49" fmla="*/ 86 h 114"/>
              <a:gd name="T50" fmla="*/ 37 w 283"/>
              <a:gd name="T51" fmla="*/ 82 h 114"/>
              <a:gd name="T52" fmla="*/ 25 w 283"/>
              <a:gd name="T53" fmla="*/ 77 h 114"/>
              <a:gd name="T54" fmla="*/ 18 w 283"/>
              <a:gd name="T55" fmla="*/ 2 h 114"/>
              <a:gd name="T56" fmla="*/ 76 w 283"/>
              <a:gd name="T57" fmla="*/ 55 h 114"/>
              <a:gd name="T58" fmla="*/ 22 w 283"/>
              <a:gd name="T59" fmla="*/ 87 h 114"/>
              <a:gd name="T60" fmla="*/ 220 w 283"/>
              <a:gd name="T61" fmla="*/ 0 h 114"/>
              <a:gd name="T62" fmla="*/ 215 w 283"/>
              <a:gd name="T63" fmla="*/ 0 h 114"/>
              <a:gd name="T64" fmla="*/ 147 w 283"/>
              <a:gd name="T65" fmla="*/ 52 h 114"/>
              <a:gd name="T66" fmla="*/ 84 w 283"/>
              <a:gd name="T67" fmla="*/ 52 h 114"/>
              <a:gd name="T68" fmla="*/ 16 w 283"/>
              <a:gd name="T69" fmla="*/ 0 h 114"/>
              <a:gd name="T70" fmla="*/ 14 w 283"/>
              <a:gd name="T71" fmla="*/ 113 h 114"/>
              <a:gd name="T72" fmla="*/ 35 w 283"/>
              <a:gd name="T73" fmla="*/ 113 h 114"/>
              <a:gd name="T74" fmla="*/ 66 w 283"/>
              <a:gd name="T75" fmla="*/ 89 h 114"/>
              <a:gd name="T76" fmla="*/ 81 w 283"/>
              <a:gd name="T77" fmla="*/ 89 h 114"/>
              <a:gd name="T78" fmla="*/ 90 w 283"/>
              <a:gd name="T79" fmla="*/ 89 h 114"/>
              <a:gd name="T80" fmla="*/ 112 w 283"/>
              <a:gd name="T81" fmla="*/ 113 h 114"/>
              <a:gd name="T82" fmla="*/ 142 w 283"/>
              <a:gd name="T83" fmla="*/ 89 h 114"/>
              <a:gd name="T84" fmla="*/ 170 w 283"/>
              <a:gd name="T85" fmla="*/ 89 h 114"/>
              <a:gd name="T86" fmla="*/ 190 w 283"/>
              <a:gd name="T87" fmla="*/ 113 h 114"/>
              <a:gd name="T88" fmla="*/ 210 w 283"/>
              <a:gd name="T89" fmla="*/ 108 h 114"/>
              <a:gd name="T90" fmla="*/ 266 w 283"/>
              <a:gd name="T91" fmla="*/ 89 h 114"/>
              <a:gd name="T92" fmla="*/ 220 w 283"/>
              <a:gd name="T9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83" h="114">
                <a:moveTo>
                  <a:pt x="281" y="87"/>
                </a:moveTo>
                <a:cubicBezTo>
                  <a:pt x="266" y="87"/>
                  <a:pt x="266" y="87"/>
                  <a:pt x="266" y="8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22" y="87"/>
                  <a:pt x="222" y="87"/>
                  <a:pt x="222" y="87"/>
                </a:cubicBezTo>
                <a:cubicBezTo>
                  <a:pt x="222" y="85"/>
                  <a:pt x="222" y="85"/>
                  <a:pt x="222" y="85"/>
                </a:cubicBezTo>
                <a:cubicBezTo>
                  <a:pt x="223" y="84"/>
                  <a:pt x="223" y="83"/>
                  <a:pt x="223" y="81"/>
                </a:cubicBezTo>
                <a:cubicBezTo>
                  <a:pt x="226" y="71"/>
                  <a:pt x="233" y="60"/>
                  <a:pt x="244" y="60"/>
                </a:cubicBezTo>
                <a:cubicBezTo>
                  <a:pt x="249" y="60"/>
                  <a:pt x="254" y="62"/>
                  <a:pt x="253" y="69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6"/>
                  <a:pt x="273" y="61"/>
                  <a:pt x="269" y="56"/>
                </a:cubicBezTo>
                <a:cubicBezTo>
                  <a:pt x="266" y="51"/>
                  <a:pt x="258" y="48"/>
                  <a:pt x="248" y="48"/>
                </a:cubicBezTo>
                <a:cubicBezTo>
                  <a:pt x="241" y="48"/>
                  <a:pt x="231" y="50"/>
                  <a:pt x="222" y="55"/>
                </a:cubicBezTo>
                <a:cubicBezTo>
                  <a:pt x="222" y="2"/>
                  <a:pt x="222" y="2"/>
                  <a:pt x="222" y="2"/>
                </a:cubicBezTo>
                <a:cubicBezTo>
                  <a:pt x="281" y="2"/>
                  <a:pt x="281" y="2"/>
                  <a:pt x="281" y="2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1" y="87"/>
                  <a:pt x="281" y="87"/>
                  <a:pt x="281" y="87"/>
                </a:cubicBezTo>
                <a:close/>
                <a:moveTo>
                  <a:pt x="246" y="101"/>
                </a:moveTo>
                <a:cubicBezTo>
                  <a:pt x="243" y="102"/>
                  <a:pt x="240" y="102"/>
                  <a:pt x="237" y="102"/>
                </a:cubicBezTo>
                <a:cubicBezTo>
                  <a:pt x="228" y="102"/>
                  <a:pt x="222" y="98"/>
                  <a:pt x="222" y="89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6" y="101"/>
                  <a:pt x="246" y="101"/>
                  <a:pt x="246" y="101"/>
                </a:cubicBezTo>
                <a:cubicBezTo>
                  <a:pt x="246" y="101"/>
                  <a:pt x="246" y="101"/>
                  <a:pt x="246" y="101"/>
                </a:cubicBezTo>
                <a:close/>
                <a:moveTo>
                  <a:pt x="213" y="53"/>
                </a:moveTo>
                <a:cubicBezTo>
                  <a:pt x="213" y="65"/>
                  <a:pt x="213" y="65"/>
                  <a:pt x="213" y="65"/>
                </a:cubicBezTo>
                <a:cubicBezTo>
                  <a:pt x="209" y="71"/>
                  <a:pt x="206" y="77"/>
                  <a:pt x="205" y="82"/>
                </a:cubicBezTo>
                <a:cubicBezTo>
                  <a:pt x="204" y="83"/>
                  <a:pt x="204" y="85"/>
                  <a:pt x="204" y="87"/>
                </a:cubicBezTo>
                <a:cubicBezTo>
                  <a:pt x="195" y="87"/>
                  <a:pt x="195" y="87"/>
                  <a:pt x="195" y="87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56" y="87"/>
                  <a:pt x="156" y="87"/>
                  <a:pt x="156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4" y="2"/>
                  <a:pt x="154" y="2"/>
                  <a:pt x="154" y="2"/>
                </a:cubicBezTo>
                <a:cubicBezTo>
                  <a:pt x="213" y="2"/>
                  <a:pt x="213" y="2"/>
                  <a:pt x="213" y="2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lose/>
                <a:moveTo>
                  <a:pt x="180" y="87"/>
                </a:moveTo>
                <a:cubicBezTo>
                  <a:pt x="171" y="87"/>
                  <a:pt x="171" y="87"/>
                  <a:pt x="171" y="87"/>
                </a:cubicBezTo>
                <a:cubicBezTo>
                  <a:pt x="185" y="66"/>
                  <a:pt x="185" y="66"/>
                  <a:pt x="185" y="66"/>
                </a:cubicBezTo>
                <a:cubicBezTo>
                  <a:pt x="180" y="87"/>
                  <a:pt x="180" y="87"/>
                  <a:pt x="180" y="87"/>
                </a:cubicBezTo>
                <a:cubicBezTo>
                  <a:pt x="180" y="87"/>
                  <a:pt x="180" y="87"/>
                  <a:pt x="180" y="87"/>
                </a:cubicBezTo>
                <a:close/>
                <a:moveTo>
                  <a:pt x="145" y="52"/>
                </a:moveTo>
                <a:cubicBezTo>
                  <a:pt x="130" y="52"/>
                  <a:pt x="130" y="52"/>
                  <a:pt x="130" y="52"/>
                </a:cubicBezTo>
                <a:cubicBezTo>
                  <a:pt x="120" y="87"/>
                  <a:pt x="120" y="87"/>
                  <a:pt x="120" y="87"/>
                </a:cubicBezTo>
                <a:cubicBezTo>
                  <a:pt x="104" y="87"/>
                  <a:pt x="104" y="87"/>
                  <a:pt x="104" y="87"/>
                </a:cubicBezTo>
                <a:cubicBezTo>
                  <a:pt x="112" y="84"/>
                  <a:pt x="117" y="78"/>
                  <a:pt x="119" y="70"/>
                </a:cubicBezTo>
                <a:cubicBezTo>
                  <a:pt x="120" y="64"/>
                  <a:pt x="119" y="59"/>
                  <a:pt x="117" y="56"/>
                </a:cubicBezTo>
                <a:cubicBezTo>
                  <a:pt x="113" y="51"/>
                  <a:pt x="105" y="52"/>
                  <a:pt x="98" y="52"/>
                </a:cubicBezTo>
                <a:cubicBezTo>
                  <a:pt x="97" y="52"/>
                  <a:pt x="86" y="52"/>
                  <a:pt x="86" y="52"/>
                </a:cubicBezTo>
                <a:cubicBezTo>
                  <a:pt x="86" y="2"/>
                  <a:pt x="86" y="2"/>
                  <a:pt x="86" y="2"/>
                </a:cubicBezTo>
                <a:cubicBezTo>
                  <a:pt x="145" y="2"/>
                  <a:pt x="145" y="2"/>
                  <a:pt x="145" y="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2"/>
                </a:cubicBezTo>
                <a:close/>
                <a:moveTo>
                  <a:pt x="135" y="87"/>
                </a:moveTo>
                <a:cubicBezTo>
                  <a:pt x="141" y="65"/>
                  <a:pt x="141" y="65"/>
                  <a:pt x="141" y="65"/>
                </a:cubicBezTo>
                <a:cubicBezTo>
                  <a:pt x="142" y="87"/>
                  <a:pt x="142" y="87"/>
                  <a:pt x="142" y="87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5" y="87"/>
                  <a:pt x="135" y="87"/>
                  <a:pt x="135" y="87"/>
                </a:cubicBezTo>
                <a:close/>
                <a:moveTo>
                  <a:pt x="93" y="79"/>
                </a:moveTo>
                <a:cubicBezTo>
                  <a:pt x="93" y="79"/>
                  <a:pt x="93" y="79"/>
                  <a:pt x="93" y="79"/>
                </a:cubicBezTo>
                <a:cubicBezTo>
                  <a:pt x="92" y="79"/>
                  <a:pt x="91" y="79"/>
                  <a:pt x="91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69"/>
                  <a:pt x="87" y="69"/>
                  <a:pt x="87" y="69"/>
                </a:cubicBezTo>
                <a:cubicBezTo>
                  <a:pt x="89" y="62"/>
                  <a:pt x="89" y="62"/>
                  <a:pt x="89" y="62"/>
                </a:cubicBezTo>
                <a:cubicBezTo>
                  <a:pt x="90" y="62"/>
                  <a:pt x="91" y="62"/>
                  <a:pt x="92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100" y="62"/>
                  <a:pt x="103" y="62"/>
                  <a:pt x="104" y="63"/>
                </a:cubicBezTo>
                <a:cubicBezTo>
                  <a:pt x="105" y="65"/>
                  <a:pt x="105" y="67"/>
                  <a:pt x="104" y="70"/>
                </a:cubicBezTo>
                <a:cubicBezTo>
                  <a:pt x="102" y="75"/>
                  <a:pt x="100" y="78"/>
                  <a:pt x="93" y="79"/>
                </a:cubicBezTo>
                <a:moveTo>
                  <a:pt x="76" y="55"/>
                </a:moveTo>
                <a:cubicBezTo>
                  <a:pt x="75" y="58"/>
                  <a:pt x="75" y="58"/>
                  <a:pt x="75" y="58"/>
                </a:cubicBezTo>
                <a:cubicBezTo>
                  <a:pt x="67" y="86"/>
                  <a:pt x="67" y="86"/>
                  <a:pt x="67" y="86"/>
                </a:cubicBezTo>
                <a:cubicBezTo>
                  <a:pt x="67" y="87"/>
                  <a:pt x="67" y="87"/>
                  <a:pt x="67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7" y="82"/>
                  <a:pt x="37" y="82"/>
                  <a:pt x="37" y="82"/>
                </a:cubicBezTo>
                <a:cubicBezTo>
                  <a:pt x="67" y="52"/>
                  <a:pt x="67" y="52"/>
                  <a:pt x="67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25" y="77"/>
                  <a:pt x="25" y="77"/>
                  <a:pt x="25" y="77"/>
                </a:cubicBezTo>
                <a:cubicBezTo>
                  <a:pt x="32" y="52"/>
                  <a:pt x="32" y="52"/>
                  <a:pt x="32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2"/>
                  <a:pt x="18" y="2"/>
                  <a:pt x="18" y="2"/>
                </a:cubicBezTo>
                <a:cubicBezTo>
                  <a:pt x="76" y="2"/>
                  <a:pt x="76" y="2"/>
                  <a:pt x="76" y="2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5"/>
                </a:cubicBezTo>
                <a:close/>
                <a:moveTo>
                  <a:pt x="22" y="87"/>
                </a:move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ubicBezTo>
                  <a:pt x="22" y="87"/>
                  <a:pt x="22" y="87"/>
                  <a:pt x="22" y="87"/>
                </a:cubicBezTo>
                <a:close/>
                <a:moveTo>
                  <a:pt x="220" y="0"/>
                </a:moveTo>
                <a:cubicBezTo>
                  <a:pt x="220" y="57"/>
                  <a:pt x="220" y="57"/>
                  <a:pt x="220" y="57"/>
                </a:cubicBezTo>
                <a:cubicBezTo>
                  <a:pt x="218" y="59"/>
                  <a:pt x="216" y="60"/>
                  <a:pt x="215" y="62"/>
                </a:cubicBezTo>
                <a:cubicBezTo>
                  <a:pt x="215" y="0"/>
                  <a:pt x="215" y="0"/>
                  <a:pt x="215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7" y="0"/>
                  <a:pt x="147" y="0"/>
                  <a:pt x="147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52"/>
                  <a:pt x="84" y="52"/>
                  <a:pt x="84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0"/>
                  <a:pt x="79" y="0"/>
                  <a:pt x="7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59"/>
                  <a:pt x="16" y="59"/>
                  <a:pt x="16" y="59"/>
                </a:cubicBezTo>
                <a:cubicBezTo>
                  <a:pt x="0" y="113"/>
                  <a:pt x="0" y="113"/>
                  <a:pt x="0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21" y="89"/>
                  <a:pt x="21" y="89"/>
                  <a:pt x="21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52" y="113"/>
                  <a:pt x="52" y="113"/>
                  <a:pt x="52" y="113"/>
                </a:cubicBezTo>
                <a:cubicBezTo>
                  <a:pt x="40" y="89"/>
                  <a:pt x="40" y="89"/>
                  <a:pt x="40" y="89"/>
                </a:cubicBezTo>
                <a:cubicBezTo>
                  <a:pt x="66" y="89"/>
                  <a:pt x="66" y="89"/>
                  <a:pt x="66" y="89"/>
                </a:cubicBezTo>
                <a:cubicBezTo>
                  <a:pt x="59" y="113"/>
                  <a:pt x="59" y="113"/>
                  <a:pt x="59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81" y="89"/>
                  <a:pt x="81" y="89"/>
                  <a:pt x="81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90" y="89"/>
                  <a:pt x="90" y="89"/>
                  <a:pt x="90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2" y="113"/>
                  <a:pt x="112" y="113"/>
                  <a:pt x="112" y="113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35" y="89"/>
                  <a:pt x="135" y="89"/>
                  <a:pt x="135" y="89"/>
                </a:cubicBezTo>
                <a:cubicBezTo>
                  <a:pt x="142" y="89"/>
                  <a:pt x="142" y="89"/>
                  <a:pt x="142" y="89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55" y="113"/>
                  <a:pt x="155" y="113"/>
                  <a:pt x="155" y="113"/>
                </a:cubicBezTo>
                <a:cubicBezTo>
                  <a:pt x="170" y="89"/>
                  <a:pt x="170" y="89"/>
                  <a:pt x="170" y="89"/>
                </a:cubicBezTo>
                <a:cubicBezTo>
                  <a:pt x="180" y="89"/>
                  <a:pt x="180" y="89"/>
                  <a:pt x="180" y="89"/>
                </a:cubicBezTo>
                <a:cubicBezTo>
                  <a:pt x="175" y="113"/>
                  <a:pt x="175" y="113"/>
                  <a:pt x="175" y="113"/>
                </a:cubicBezTo>
                <a:cubicBezTo>
                  <a:pt x="190" y="113"/>
                  <a:pt x="190" y="113"/>
                  <a:pt x="190" y="113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204" y="89"/>
                  <a:pt x="204" y="89"/>
                  <a:pt x="204" y="89"/>
                </a:cubicBezTo>
                <a:cubicBezTo>
                  <a:pt x="203" y="96"/>
                  <a:pt x="205" y="103"/>
                  <a:pt x="210" y="108"/>
                </a:cubicBezTo>
                <a:cubicBezTo>
                  <a:pt x="216" y="113"/>
                  <a:pt x="225" y="114"/>
                  <a:pt x="232" y="114"/>
                </a:cubicBezTo>
                <a:cubicBezTo>
                  <a:pt x="241" y="114"/>
                  <a:pt x="251" y="113"/>
                  <a:pt x="260" y="111"/>
                </a:cubicBezTo>
                <a:cubicBezTo>
                  <a:pt x="266" y="89"/>
                  <a:pt x="266" y="89"/>
                  <a:pt x="266" y="89"/>
                </a:cubicBezTo>
                <a:cubicBezTo>
                  <a:pt x="283" y="89"/>
                  <a:pt x="283" y="89"/>
                  <a:pt x="283" y="89"/>
                </a:cubicBezTo>
                <a:cubicBezTo>
                  <a:pt x="283" y="0"/>
                  <a:pt x="283" y="0"/>
                  <a:pt x="283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0"/>
                  <a:pt x="220" y="0"/>
                  <a:pt x="22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noProof="0" dirty="0"/>
          </a:p>
        </p:txBody>
      </p:sp>
      <p:sp>
        <p:nvSpPr>
          <p:cNvPr id="29" name="Shape 8"/>
          <p:cNvSpPr txBox="1">
            <a:spLocks/>
          </p:cNvSpPr>
          <p:nvPr userDrawn="1"/>
        </p:nvSpPr>
        <p:spPr>
          <a:xfrm>
            <a:off x="10144071" y="6351690"/>
            <a:ext cx="1601613" cy="149412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800" noProof="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‹#›</a:t>
            </a:fld>
            <a:endParaRPr lang="en-US" sz="800" noProof="0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1367896" y="6433411"/>
            <a:ext cx="9856696" cy="1372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5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2019 </a:t>
            </a:r>
            <a:r>
              <a:rPr lang="en-US" sz="500" kern="120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KPMG LLP, a Delaware limited liability partnership and the U.S. member firm of the KPMG network of independent member firms affiliated with KPMG International Cooperative (“KPMG International”), a Swiss entity. All rights reserved.</a:t>
            </a:r>
            <a:r>
              <a:rPr lang="en-US" sz="500" kern="1200" baseline="0" noProof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endParaRPr lang="en-US" sz="500" kern="1200" noProof="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44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680" r:id="rId2"/>
    <p:sldLayoutId id="2147483707" r:id="rId3"/>
    <p:sldLayoutId id="2147483708" r:id="rId4"/>
    <p:sldLayoutId id="2147483666" r:id="rId5"/>
    <p:sldLayoutId id="2147483664" r:id="rId6"/>
    <p:sldLayoutId id="2147483789" r:id="rId7"/>
    <p:sldLayoutId id="2147483689" r:id="rId8"/>
    <p:sldLayoutId id="2147483690" r:id="rId9"/>
    <p:sldLayoutId id="2147483692" r:id="rId10"/>
    <p:sldLayoutId id="2147483693" r:id="rId11"/>
    <p:sldLayoutId id="2147483701" r:id="rId12"/>
    <p:sldLayoutId id="2147483697" r:id="rId13"/>
    <p:sldLayoutId id="2147483698" r:id="rId14"/>
    <p:sldLayoutId id="2147483699" r:id="rId15"/>
    <p:sldLayoutId id="2147483700" r:id="rId16"/>
    <p:sldLayoutId id="2147483706" r:id="rId17"/>
    <p:sldLayoutId id="2147483682" r:id="rId18"/>
    <p:sldLayoutId id="2147483683" r:id="rId19"/>
    <p:sldLayoutId id="2147483684" r:id="rId20"/>
    <p:sldLayoutId id="2147483710" r:id="rId21"/>
    <p:sldLayoutId id="2147483667" r:id="rId22"/>
    <p:sldLayoutId id="2147483724" r:id="rId23"/>
    <p:sldLayoutId id="2147483787" r:id="rId24"/>
    <p:sldLayoutId id="2147483806" r:id="rId25"/>
    <p:sldLayoutId id="2147483808" r:id="rId26"/>
    <p:sldLayoutId id="2147483813" r:id="rId2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Tx/>
        <a:buNone/>
        <a:defRPr sz="1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Tx/>
        <a:buNone/>
        <a:defRPr sz="1000" kern="1200">
          <a:solidFill>
            <a:schemeClr val="tx2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000" kern="1200">
          <a:solidFill>
            <a:schemeClr val="tx2"/>
          </a:solidFill>
          <a:latin typeface="+mn-lt"/>
          <a:ea typeface="+mn-ea"/>
          <a:cs typeface="+mn-cs"/>
        </a:defRPr>
      </a:lvl3pPr>
      <a:lvl4pPr marL="360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1000" kern="1200">
          <a:solidFill>
            <a:schemeClr val="tx2"/>
          </a:solidFill>
          <a:latin typeface="+mn-lt"/>
          <a:ea typeface="+mn-ea"/>
          <a:cs typeface="+mn-cs"/>
        </a:defRPr>
      </a:lvl4pPr>
      <a:lvl5pPr marL="57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0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720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1000" kern="1200">
          <a:solidFill>
            <a:schemeClr val="tx2"/>
          </a:solidFill>
          <a:latin typeface="+mn-lt"/>
          <a:ea typeface="+mn-ea"/>
          <a:cs typeface="+mn-cs"/>
        </a:defRPr>
      </a:lvl6pPr>
      <a:lvl7pPr marL="93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000" kern="1200">
          <a:solidFill>
            <a:schemeClr val="tx2"/>
          </a:solidFill>
          <a:latin typeface="+mn-lt"/>
          <a:ea typeface="+mn-ea"/>
          <a:cs typeface="+mn-cs"/>
        </a:defRPr>
      </a:lvl7pPr>
      <a:lvl8pPr marL="1080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-"/>
        <a:defRPr sz="10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84" userDrawn="1">
          <p15:clr>
            <a:srgbClr val="F26B43"/>
          </p15:clr>
        </p15:guide>
        <p15:guide id="2" pos="627" userDrawn="1">
          <p15:clr>
            <a:srgbClr val="F26B43"/>
          </p15:clr>
        </p15:guide>
        <p15:guide id="3" pos="7055" userDrawn="1">
          <p15:clr>
            <a:srgbClr val="F26B43"/>
          </p15:clr>
        </p15:guide>
        <p15:guide id="4" orient="horz" pos="754" userDrawn="1">
          <p15:clr>
            <a:srgbClr val="F26B43"/>
          </p15:clr>
        </p15:guide>
        <p15:guide id="6" orient="horz" pos="421" userDrawn="1">
          <p15:clr>
            <a:srgbClr val="F26B43"/>
          </p15:clr>
        </p15:guide>
        <p15:guide id="7" orient="horz" pos="89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509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4835" y="0"/>
            <a:ext cx="11657165" cy="6858000"/>
          </a:xfrm>
          <a:custGeom>
            <a:avLst/>
            <a:gdLst/>
            <a:ahLst/>
            <a:cxnLst/>
            <a:rect l="l" t="t" r="r" b="b"/>
            <a:pathLst>
              <a:path w="9601200" h="7772400">
                <a:moveTo>
                  <a:pt x="0" y="7772400"/>
                </a:moveTo>
                <a:lnTo>
                  <a:pt x="9601200" y="7772400"/>
                </a:lnTo>
                <a:lnTo>
                  <a:pt x="9601200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4B2884"/>
          </a:solidFill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3" name="object 3"/>
          <p:cNvSpPr/>
          <p:nvPr/>
        </p:nvSpPr>
        <p:spPr>
          <a:xfrm>
            <a:off x="-5916" y="0"/>
            <a:ext cx="938920" cy="6858000"/>
          </a:xfrm>
          <a:custGeom>
            <a:avLst/>
            <a:gdLst/>
            <a:ahLst/>
            <a:cxnLst/>
            <a:rect l="l" t="t" r="r" b="b"/>
            <a:pathLst>
              <a:path w="457200" h="7772400">
                <a:moveTo>
                  <a:pt x="0" y="7772400"/>
                </a:moveTo>
                <a:lnTo>
                  <a:pt x="457200" y="7772400"/>
                </a:lnTo>
                <a:lnTo>
                  <a:pt x="457200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004E98"/>
          </a:solidFill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5" name="object 5"/>
          <p:cNvSpPr txBox="1"/>
          <p:nvPr/>
        </p:nvSpPr>
        <p:spPr>
          <a:xfrm>
            <a:off x="1189505" y="1222232"/>
            <a:ext cx="10347824" cy="255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06">
              <a:tabLst>
                <a:tab pos="918371" algn="l"/>
              </a:tabLst>
            </a:pPr>
            <a:r>
              <a:rPr lang="en-US" sz="7200" dirty="0" smtClean="0">
                <a:solidFill>
                  <a:srgbClr val="FFFFFF"/>
                </a:solidFill>
                <a:latin typeface="KPMG Extralight"/>
                <a:cs typeface="KPMG Extralight"/>
              </a:rPr>
              <a:t>Technology and Cyber Risk Management</a:t>
            </a:r>
          </a:p>
          <a:p>
            <a:pPr marL="11206">
              <a:tabLst>
                <a:tab pos="918371" algn="l"/>
              </a:tabLst>
            </a:pPr>
            <a:r>
              <a:rPr lang="en-US" sz="4000" dirty="0" smtClean="0">
                <a:solidFill>
                  <a:srgbClr val="FFFFFF"/>
                </a:solidFill>
                <a:latin typeface="KPMG Extralight"/>
                <a:cs typeface="KPMG Extralight"/>
              </a:rPr>
              <a:t>Protect and Enable Your Business with a Holistic Risk and Governance Framework</a:t>
            </a:r>
          </a:p>
          <a:p>
            <a:pPr marL="11206">
              <a:tabLst>
                <a:tab pos="918371" algn="l"/>
              </a:tabLst>
            </a:pPr>
            <a:endParaRPr lang="en-US" sz="5400" dirty="0" smtClean="0">
              <a:solidFill>
                <a:srgbClr val="FFFFFF"/>
              </a:solidFill>
              <a:latin typeface="KPMG Extralight"/>
              <a:cs typeface="KPMG Extraligh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3717" y="3288769"/>
            <a:ext cx="2861782" cy="286716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80" y="297715"/>
            <a:ext cx="1544800" cy="1141153"/>
          </a:xfrm>
          <a:prstGeom prst="rect">
            <a:avLst/>
          </a:prstGeom>
        </p:spPr>
      </p:pic>
      <p:sp>
        <p:nvSpPr>
          <p:cNvPr id="10" name="object 16"/>
          <p:cNvSpPr txBox="1"/>
          <p:nvPr/>
        </p:nvSpPr>
        <p:spPr>
          <a:xfrm>
            <a:off x="10160722" y="4502018"/>
            <a:ext cx="746636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79"/>
              </a:lnSpc>
            </a:pPr>
            <a:r>
              <a:rPr lang="en-US" sz="1412" b="1" spc="-18" dirty="0">
                <a:solidFill>
                  <a:srgbClr val="FFFFFF"/>
                </a:solidFill>
                <a:latin typeface="Univers 45 Light" pitchFamily="2" charset="0"/>
                <a:cs typeface="Univers for KPMG Light"/>
              </a:rPr>
              <a:t>Cyber</a:t>
            </a:r>
          </a:p>
          <a:p>
            <a:pPr algn="ctr">
              <a:lnSpc>
                <a:spcPts val="1279"/>
              </a:lnSpc>
            </a:pPr>
            <a:r>
              <a:rPr lang="en-US" sz="1412" b="1" spc="-18" dirty="0">
                <a:solidFill>
                  <a:srgbClr val="FFFFFF"/>
                </a:solidFill>
                <a:latin typeface="Univers 45 Light" pitchFamily="2" charset="0"/>
                <a:cs typeface="Univers for KPMG Light"/>
              </a:rPr>
              <a:t>Security</a:t>
            </a:r>
            <a:r>
              <a:rPr sz="1412" b="1" spc="-18" dirty="0">
                <a:solidFill>
                  <a:srgbClr val="FFFFFF"/>
                </a:solidFill>
                <a:latin typeface="Univers 45 Light" pitchFamily="2" charset="0"/>
                <a:cs typeface="Univers for KPMG Light"/>
              </a:rPr>
              <a:t> Services</a:t>
            </a:r>
            <a:endParaRPr sz="1412" b="1" dirty="0">
              <a:latin typeface="Univers 45 Light" pitchFamily="2" charset="0"/>
              <a:cs typeface="Univers for KPMG Light"/>
            </a:endParaRPr>
          </a:p>
        </p:txBody>
      </p:sp>
    </p:spTree>
    <p:extLst>
      <p:ext uri="{BB962C8B-B14F-4D97-AF65-F5344CB8AC3E}">
        <p14:creationId xmlns:p14="http://schemas.microsoft.com/office/powerpoint/2010/main" val="69433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879" y="109728"/>
            <a:ext cx="10185600" cy="944863"/>
          </a:xfrm>
        </p:spPr>
        <p:txBody>
          <a:bodyPr anchor="b"/>
          <a:lstStyle/>
          <a:p>
            <a:r>
              <a:rPr lang="en-US" sz="6600" dirty="0" smtClean="0"/>
              <a:t>Cybersecurity Risk is the top CEO Concern</a:t>
            </a:r>
            <a:endParaRPr lang="en-US" sz="6600" dirty="0"/>
          </a:p>
        </p:txBody>
      </p:sp>
      <p:sp>
        <p:nvSpPr>
          <p:cNvPr id="12" name="object 3"/>
          <p:cNvSpPr/>
          <p:nvPr/>
        </p:nvSpPr>
        <p:spPr>
          <a:xfrm flipV="1">
            <a:off x="565878" y="994458"/>
            <a:ext cx="11001281" cy="45719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0" y="0"/>
                </a:moveTo>
                <a:lnTo>
                  <a:pt x="8801100" y="0"/>
                </a:lnTo>
              </a:path>
            </a:pathLst>
          </a:custGeom>
          <a:ln w="6350">
            <a:solidFill>
              <a:srgbClr val="004E98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3" name="Content Placeholder 11"/>
          <p:cNvSpPr>
            <a:spLocks noGrp="1"/>
          </p:cNvSpPr>
          <p:nvPr>
            <p:ph type="body" sz="quarter" idx="4294967295"/>
          </p:nvPr>
        </p:nvSpPr>
        <p:spPr>
          <a:xfrm>
            <a:off x="630936" y="1069848"/>
            <a:ext cx="11420856" cy="269158"/>
          </a:xfrm>
        </p:spPr>
        <p:txBody>
          <a:bodyPr/>
          <a:lstStyle/>
          <a:p>
            <a:r>
              <a:rPr lang="en-US" sz="1800" dirty="0" smtClean="0"/>
              <a:t>Yet most CEO’s are also aggressively pursing digital disruption with technology</a:t>
            </a:r>
            <a:endParaRPr lang="en-US" sz="18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790720" y="1539240"/>
            <a:ext cx="10496261" cy="4033567"/>
            <a:chOff x="630936" y="1885930"/>
            <a:chExt cx="10496261" cy="4033567"/>
          </a:xfrm>
        </p:grpSpPr>
        <p:sp>
          <p:nvSpPr>
            <p:cNvPr id="52" name="TextBox 51"/>
            <p:cNvSpPr txBox="1"/>
            <p:nvPr/>
          </p:nvSpPr>
          <p:spPr>
            <a:xfrm>
              <a:off x="2024347" y="1885930"/>
              <a:ext cx="3200400" cy="274320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ctr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600" b="1" dirty="0" smtClean="0">
                  <a:solidFill>
                    <a:schemeClr val="tx2"/>
                  </a:solidFill>
                </a:rPr>
                <a:t>Viewed as threats to growth.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531407" y="1885930"/>
              <a:ext cx="3474720" cy="274320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ctr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600" b="1" dirty="0" smtClean="0">
                  <a:solidFill>
                    <a:schemeClr val="tx2"/>
                  </a:solidFill>
                </a:rPr>
                <a:t>Commonly related beliefs on risk.</a:t>
              </a: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630936" y="2171840"/>
              <a:ext cx="10496261" cy="1188722"/>
              <a:chOff x="630936" y="1969819"/>
              <a:chExt cx="10496261" cy="1188722"/>
            </a:xfrm>
          </p:grpSpPr>
          <p:grpSp>
            <p:nvGrpSpPr>
              <p:cNvPr id="92" name="Group 91"/>
              <p:cNvGrpSpPr/>
              <p:nvPr/>
            </p:nvGrpSpPr>
            <p:grpSpPr>
              <a:xfrm>
                <a:off x="630936" y="1969821"/>
                <a:ext cx="5440680" cy="1188720"/>
                <a:chOff x="630936" y="1890440"/>
                <a:chExt cx="5440680" cy="1371600"/>
              </a:xfrm>
            </p:grpSpPr>
            <p:grpSp>
              <p:nvGrpSpPr>
                <p:cNvPr id="98" name="Group 97"/>
                <p:cNvGrpSpPr/>
                <p:nvPr/>
              </p:nvGrpSpPr>
              <p:grpSpPr>
                <a:xfrm>
                  <a:off x="630936" y="1890440"/>
                  <a:ext cx="5440680" cy="1371600"/>
                  <a:chOff x="630936" y="1613042"/>
                  <a:chExt cx="5440680" cy="1371600"/>
                </a:xfrm>
              </p:grpSpPr>
              <p:sp>
                <p:nvSpPr>
                  <p:cNvPr id="100" name="Oval 99"/>
                  <p:cNvSpPr/>
                  <p:nvPr/>
                </p:nvSpPr>
                <p:spPr>
                  <a:xfrm>
                    <a:off x="630936" y="1613042"/>
                    <a:ext cx="1188720" cy="13716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l"/>
                    <a:endParaRPr lang="en-US" sz="1000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01" name="Chevron 100"/>
                  <p:cNvSpPr/>
                  <p:nvPr/>
                </p:nvSpPr>
                <p:spPr>
                  <a:xfrm rot="10800000">
                    <a:off x="630936" y="1613042"/>
                    <a:ext cx="5440680" cy="1371600"/>
                  </a:xfrm>
                  <a:prstGeom prst="chevron">
                    <a:avLst/>
                  </a:prstGeom>
                  <a:solidFill>
                    <a:srgbClr val="7030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l"/>
                    <a:endParaRPr lang="en-US" sz="1000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02" name="Oval 101"/>
                  <p:cNvSpPr/>
                  <p:nvPr/>
                </p:nvSpPr>
                <p:spPr>
                  <a:xfrm>
                    <a:off x="676656" y="1658762"/>
                    <a:ext cx="1106424" cy="12801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ctr"/>
                    <a:r>
                      <a:rPr lang="en-US" sz="2400" b="1" dirty="0" smtClean="0">
                        <a:solidFill>
                          <a:srgbClr val="7030A0"/>
                        </a:solidFill>
                      </a:rPr>
                      <a:t>33%</a:t>
                    </a:r>
                    <a:endParaRPr lang="en-US" sz="900" b="1" dirty="0" smtClean="0">
                      <a:solidFill>
                        <a:srgbClr val="7030A0"/>
                      </a:solidFill>
                    </a:endParaRPr>
                  </a:p>
                </p:txBody>
              </p:sp>
            </p:grpSp>
            <p:sp>
              <p:nvSpPr>
                <p:cNvPr id="99" name="TextBox 98"/>
                <p:cNvSpPr txBox="1"/>
                <p:nvPr/>
              </p:nvSpPr>
              <p:spPr>
                <a:xfrm>
                  <a:off x="2013738" y="2119040"/>
                  <a:ext cx="3200400" cy="914400"/>
                </a:xfrm>
                <a:prstGeom prst="rect">
                  <a:avLst/>
                </a:prstGeom>
                <a:noFill/>
              </p:spPr>
              <p:txBody>
                <a:bodyPr wrap="square" lIns="54610" tIns="54610" rIns="54610" bIns="54610" rtlCol="0" anchor="ctr">
                  <a:noAutofit/>
                </a:bodyPr>
                <a:lstStyle/>
                <a:p>
                  <a:pPr algn="ctr">
                    <a:spcAft>
                      <a:spcPts val="600"/>
                    </a:spcAft>
                  </a:pPr>
                  <a:r>
                    <a:rPr lang="en-US" sz="1600" b="1" dirty="0" smtClean="0">
                      <a:solidFill>
                        <a:schemeClr val="bg1"/>
                      </a:solidFill>
                    </a:rPr>
                    <a:t>Cybersecurity</a:t>
                  </a:r>
                </a:p>
              </p:txBody>
            </p:sp>
          </p:grpSp>
          <p:sp>
            <p:nvSpPr>
              <p:cNvPr id="93" name="Pentagon 92"/>
              <p:cNvSpPr/>
              <p:nvPr/>
            </p:nvSpPr>
            <p:spPr>
              <a:xfrm rot="10800000">
                <a:off x="5631655" y="1987428"/>
                <a:ext cx="5449824" cy="1148938"/>
              </a:xfrm>
              <a:prstGeom prst="homePlate">
                <a:avLst/>
              </a:prstGeom>
              <a:noFill/>
              <a:ln w="38100">
                <a:gradFill>
                  <a:gsLst>
                    <a:gs pos="11000">
                      <a:srgbClr val="7030A0"/>
                    </a:gs>
                    <a:gs pos="10000">
                      <a:schemeClr val="bg1"/>
                    </a:gs>
                    <a:gs pos="0">
                      <a:schemeClr val="bg1"/>
                    </a:gs>
                    <a:gs pos="100000">
                      <a:srgbClr val="7030A0"/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610" tIns="54610" rIns="54610" bIns="54610" rtlCol="0" anchor="ctr"/>
              <a:lstStyle/>
              <a:p>
                <a:pPr algn="l"/>
                <a:endParaRPr lang="en-US" sz="1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6668567" y="2178917"/>
                <a:ext cx="3200400" cy="765958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 anchor="ctr">
                <a:no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1600" b="1" dirty="0" smtClean="0">
                    <a:solidFill>
                      <a:srgbClr val="7030A0"/>
                    </a:solidFill>
                  </a:rPr>
                  <a:t>Cyberattacks are a matter of when… not if</a:t>
                </a: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9938477" y="1969819"/>
                <a:ext cx="1188720" cy="1188720"/>
                <a:chOff x="9709882" y="1969819"/>
                <a:chExt cx="1179577" cy="1179576"/>
              </a:xfrm>
            </p:grpSpPr>
            <p:sp>
              <p:nvSpPr>
                <p:cNvPr id="96" name="Oval 95"/>
                <p:cNvSpPr/>
                <p:nvPr/>
              </p:nvSpPr>
              <p:spPr>
                <a:xfrm>
                  <a:off x="9709882" y="1969819"/>
                  <a:ext cx="1179577" cy="1179576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4610" tIns="54610" rIns="54610" bIns="54610" rtlCol="0" anchor="ctr"/>
                <a:lstStyle/>
                <a:p>
                  <a:pPr algn="l"/>
                  <a:endParaRPr lang="en-US" sz="1000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7" name="Oval 96"/>
                <p:cNvSpPr/>
                <p:nvPr/>
              </p:nvSpPr>
              <p:spPr>
                <a:xfrm>
                  <a:off x="9751030" y="2009138"/>
                  <a:ext cx="1097280" cy="110093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4610" tIns="54610" rIns="54610" bIns="54610" rtlCol="0" anchor="ctr"/>
                <a:lstStyle/>
                <a:p>
                  <a:pPr algn="ctr"/>
                  <a:r>
                    <a:rPr lang="en-US" sz="2400" b="1" dirty="0" smtClean="0">
                      <a:solidFill>
                        <a:srgbClr val="7030A0"/>
                      </a:solidFill>
                    </a:rPr>
                    <a:t>68%</a:t>
                  </a:r>
                  <a:endParaRPr lang="en-US" sz="900" b="1" dirty="0" smtClean="0">
                    <a:solidFill>
                      <a:srgbClr val="7030A0"/>
                    </a:solidFill>
                  </a:endParaRPr>
                </a:p>
              </p:txBody>
            </p:sp>
          </p:grpSp>
        </p:grpSp>
        <p:grpSp>
          <p:nvGrpSpPr>
            <p:cNvPr id="57" name="Group 56"/>
            <p:cNvGrpSpPr/>
            <p:nvPr/>
          </p:nvGrpSpPr>
          <p:grpSpPr>
            <a:xfrm>
              <a:off x="630936" y="3451308"/>
              <a:ext cx="10496261" cy="1188722"/>
              <a:chOff x="630936" y="1969819"/>
              <a:chExt cx="10496261" cy="1188722"/>
            </a:xfrm>
          </p:grpSpPr>
          <p:grpSp>
            <p:nvGrpSpPr>
              <p:cNvPr id="81" name="Group 80"/>
              <p:cNvGrpSpPr/>
              <p:nvPr/>
            </p:nvGrpSpPr>
            <p:grpSpPr>
              <a:xfrm>
                <a:off x="630936" y="1969821"/>
                <a:ext cx="5440680" cy="1188720"/>
                <a:chOff x="630936" y="1890440"/>
                <a:chExt cx="5440680" cy="1371600"/>
              </a:xfrm>
            </p:grpSpPr>
            <p:grpSp>
              <p:nvGrpSpPr>
                <p:cNvPr id="87" name="Group 86"/>
                <p:cNvGrpSpPr/>
                <p:nvPr/>
              </p:nvGrpSpPr>
              <p:grpSpPr>
                <a:xfrm>
                  <a:off x="630936" y="1890440"/>
                  <a:ext cx="5440680" cy="1371600"/>
                  <a:chOff x="630936" y="1613042"/>
                  <a:chExt cx="5440680" cy="1371600"/>
                </a:xfrm>
              </p:grpSpPr>
              <p:sp>
                <p:nvSpPr>
                  <p:cNvPr id="89" name="Oval 88"/>
                  <p:cNvSpPr/>
                  <p:nvPr/>
                </p:nvSpPr>
                <p:spPr>
                  <a:xfrm>
                    <a:off x="630936" y="1613042"/>
                    <a:ext cx="1188720" cy="1371600"/>
                  </a:xfrm>
                  <a:prstGeom prst="ellipse">
                    <a:avLst/>
                  </a:prstGeom>
                  <a:solidFill>
                    <a:srgbClr val="0091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l"/>
                    <a:endParaRPr lang="en-US" sz="1000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0" name="Chevron 89"/>
                  <p:cNvSpPr/>
                  <p:nvPr/>
                </p:nvSpPr>
                <p:spPr>
                  <a:xfrm rot="10800000">
                    <a:off x="630936" y="1613042"/>
                    <a:ext cx="5440680" cy="1371600"/>
                  </a:xfrm>
                  <a:prstGeom prst="chevron">
                    <a:avLst/>
                  </a:prstGeom>
                  <a:solidFill>
                    <a:srgbClr val="0091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l"/>
                    <a:endParaRPr lang="en-US" sz="1000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1" name="Oval 90"/>
                  <p:cNvSpPr/>
                  <p:nvPr/>
                </p:nvSpPr>
                <p:spPr>
                  <a:xfrm>
                    <a:off x="676656" y="1658762"/>
                    <a:ext cx="1106424" cy="12801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ctr"/>
                    <a:r>
                      <a:rPr lang="en-US" sz="2400" b="1" dirty="0" smtClean="0">
                        <a:solidFill>
                          <a:srgbClr val="0091DA"/>
                        </a:solidFill>
                      </a:rPr>
                      <a:t>20%</a:t>
                    </a:r>
                    <a:endParaRPr lang="en-US" sz="900" b="1" dirty="0" smtClean="0">
                      <a:solidFill>
                        <a:srgbClr val="0091DA"/>
                      </a:solidFill>
                    </a:endParaRPr>
                  </a:p>
                </p:txBody>
              </p:sp>
            </p:grpSp>
            <p:sp>
              <p:nvSpPr>
                <p:cNvPr id="88" name="TextBox 87"/>
                <p:cNvSpPr txBox="1"/>
                <p:nvPr/>
              </p:nvSpPr>
              <p:spPr>
                <a:xfrm>
                  <a:off x="2013738" y="2119040"/>
                  <a:ext cx="3200400" cy="914400"/>
                </a:xfrm>
                <a:prstGeom prst="rect">
                  <a:avLst/>
                </a:prstGeom>
                <a:noFill/>
              </p:spPr>
              <p:txBody>
                <a:bodyPr wrap="square" lIns="54610" tIns="54610" rIns="54610" bIns="54610" rtlCol="0" anchor="ctr">
                  <a:noAutofit/>
                </a:bodyPr>
                <a:lstStyle/>
                <a:p>
                  <a:pPr algn="ctr">
                    <a:spcAft>
                      <a:spcPts val="600"/>
                    </a:spcAft>
                  </a:pPr>
                  <a:r>
                    <a:rPr lang="en-US" sz="1600" b="1" dirty="0" smtClean="0">
                      <a:solidFill>
                        <a:schemeClr val="bg1"/>
                      </a:solidFill>
                    </a:rPr>
                    <a:t>Emerging Technology</a:t>
                  </a:r>
                </a:p>
              </p:txBody>
            </p:sp>
          </p:grpSp>
          <p:sp>
            <p:nvSpPr>
              <p:cNvPr id="82" name="Pentagon 81"/>
              <p:cNvSpPr/>
              <p:nvPr/>
            </p:nvSpPr>
            <p:spPr>
              <a:xfrm rot="10800000">
                <a:off x="5631655" y="1987428"/>
                <a:ext cx="5449824" cy="1148938"/>
              </a:xfrm>
              <a:prstGeom prst="homePlate">
                <a:avLst/>
              </a:prstGeom>
              <a:noFill/>
              <a:ln w="38100">
                <a:gradFill>
                  <a:gsLst>
                    <a:gs pos="11000">
                      <a:srgbClr val="0091DA"/>
                    </a:gs>
                    <a:gs pos="10000">
                      <a:schemeClr val="bg1"/>
                    </a:gs>
                    <a:gs pos="0">
                      <a:schemeClr val="bg1"/>
                    </a:gs>
                    <a:gs pos="100000">
                      <a:srgbClr val="0091DA"/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610" tIns="54610" rIns="54610" bIns="54610" rtlCol="0" anchor="ctr"/>
              <a:lstStyle/>
              <a:p>
                <a:pPr algn="l"/>
                <a:endParaRPr lang="en-US" sz="1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668567" y="2178917"/>
                <a:ext cx="3200400" cy="765958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 anchor="ctr">
                <a:no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1600" b="1" dirty="0" smtClean="0">
                    <a:solidFill>
                      <a:srgbClr val="0091DA"/>
                    </a:solidFill>
                  </a:rPr>
                  <a:t>Technology is the only significant business disruptor</a:t>
                </a:r>
                <a:endParaRPr lang="en-US" sz="1600" b="1" dirty="0" smtClean="0">
                  <a:solidFill>
                    <a:srgbClr val="7030A0"/>
                  </a:solidFill>
                </a:endParaRPr>
              </a:p>
            </p:txBody>
          </p:sp>
          <p:grpSp>
            <p:nvGrpSpPr>
              <p:cNvPr id="84" name="Group 83"/>
              <p:cNvGrpSpPr/>
              <p:nvPr/>
            </p:nvGrpSpPr>
            <p:grpSpPr>
              <a:xfrm>
                <a:off x="9938477" y="1969819"/>
                <a:ext cx="1188720" cy="1188720"/>
                <a:chOff x="9709882" y="1969819"/>
                <a:chExt cx="1179577" cy="1179576"/>
              </a:xfrm>
            </p:grpSpPr>
            <p:sp>
              <p:nvSpPr>
                <p:cNvPr id="85" name="Oval 84"/>
                <p:cNvSpPr/>
                <p:nvPr/>
              </p:nvSpPr>
              <p:spPr>
                <a:xfrm>
                  <a:off x="9709882" y="1969819"/>
                  <a:ext cx="1179577" cy="1179576"/>
                </a:xfrm>
                <a:prstGeom prst="ellipse">
                  <a:avLst/>
                </a:prstGeom>
                <a:solidFill>
                  <a:srgbClr val="0091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4610" tIns="54610" rIns="54610" bIns="54610" rtlCol="0" anchor="ctr"/>
                <a:lstStyle/>
                <a:p>
                  <a:pPr algn="l"/>
                  <a:endParaRPr lang="en-US" sz="1000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6" name="Oval 85"/>
                <p:cNvSpPr/>
                <p:nvPr/>
              </p:nvSpPr>
              <p:spPr>
                <a:xfrm>
                  <a:off x="9751030" y="2009138"/>
                  <a:ext cx="1097280" cy="110093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4610" tIns="54610" rIns="54610" bIns="54610" rtlCol="0" anchor="ctr"/>
                <a:lstStyle/>
                <a:p>
                  <a:pPr algn="ctr"/>
                  <a:r>
                    <a:rPr lang="en-US" sz="2400" b="1" dirty="0" smtClean="0">
                      <a:solidFill>
                        <a:srgbClr val="0091DA"/>
                      </a:solidFill>
                    </a:rPr>
                    <a:t>81%</a:t>
                  </a:r>
                  <a:endParaRPr lang="en-US" sz="900" b="1" dirty="0" smtClean="0">
                    <a:solidFill>
                      <a:srgbClr val="0091DA"/>
                    </a:solidFill>
                  </a:endParaRPr>
                </a:p>
              </p:txBody>
            </p:sp>
          </p:grpSp>
        </p:grpSp>
        <p:grpSp>
          <p:nvGrpSpPr>
            <p:cNvPr id="62" name="Group 61"/>
            <p:cNvGrpSpPr/>
            <p:nvPr/>
          </p:nvGrpSpPr>
          <p:grpSpPr>
            <a:xfrm>
              <a:off x="630936" y="4730775"/>
              <a:ext cx="10496261" cy="1188722"/>
              <a:chOff x="630936" y="1969819"/>
              <a:chExt cx="10496261" cy="1188722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630936" y="1969821"/>
                <a:ext cx="5440680" cy="1188720"/>
                <a:chOff x="630936" y="1890440"/>
                <a:chExt cx="5440680" cy="1371600"/>
              </a:xfrm>
            </p:grpSpPr>
            <p:grpSp>
              <p:nvGrpSpPr>
                <p:cNvPr id="76" name="Group 75"/>
                <p:cNvGrpSpPr/>
                <p:nvPr/>
              </p:nvGrpSpPr>
              <p:grpSpPr>
                <a:xfrm>
                  <a:off x="630936" y="1890440"/>
                  <a:ext cx="5440680" cy="1371600"/>
                  <a:chOff x="630936" y="1613042"/>
                  <a:chExt cx="5440680" cy="1371600"/>
                </a:xfrm>
              </p:grpSpPr>
              <p:sp>
                <p:nvSpPr>
                  <p:cNvPr id="78" name="Oval 77"/>
                  <p:cNvSpPr/>
                  <p:nvPr/>
                </p:nvSpPr>
                <p:spPr>
                  <a:xfrm>
                    <a:off x="630936" y="1613042"/>
                    <a:ext cx="1188720" cy="1371600"/>
                  </a:xfrm>
                  <a:prstGeom prst="ellipse">
                    <a:avLst/>
                  </a:prstGeom>
                  <a:solidFill>
                    <a:srgbClr val="00A3A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l"/>
                    <a:endParaRPr lang="en-US" sz="1000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79" name="Chevron 78"/>
                  <p:cNvSpPr/>
                  <p:nvPr/>
                </p:nvSpPr>
                <p:spPr>
                  <a:xfrm rot="10800000">
                    <a:off x="630936" y="1613042"/>
                    <a:ext cx="5440680" cy="1371600"/>
                  </a:xfrm>
                  <a:prstGeom prst="chevron">
                    <a:avLst/>
                  </a:prstGeom>
                  <a:solidFill>
                    <a:srgbClr val="00A3A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l"/>
                    <a:endParaRPr lang="en-US" sz="1000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676656" y="1658762"/>
                    <a:ext cx="1106424" cy="12801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4610" tIns="54610" rIns="54610" bIns="54610" rtlCol="0" anchor="ctr"/>
                  <a:lstStyle/>
                  <a:p>
                    <a:pPr algn="ctr"/>
                    <a:r>
                      <a:rPr lang="en-US" sz="2400" b="1" dirty="0" smtClean="0">
                        <a:solidFill>
                          <a:srgbClr val="00A3A1"/>
                        </a:solidFill>
                      </a:rPr>
                      <a:t>14%</a:t>
                    </a:r>
                    <a:endParaRPr lang="en-US" sz="900" b="1" dirty="0" smtClean="0">
                      <a:solidFill>
                        <a:srgbClr val="00A3A1"/>
                      </a:solidFill>
                    </a:endParaRPr>
                  </a:p>
                </p:txBody>
              </p:sp>
            </p:grpSp>
            <p:sp>
              <p:nvSpPr>
                <p:cNvPr id="77" name="TextBox 76"/>
                <p:cNvSpPr txBox="1"/>
                <p:nvPr/>
              </p:nvSpPr>
              <p:spPr>
                <a:xfrm>
                  <a:off x="2013738" y="2119040"/>
                  <a:ext cx="3200400" cy="914400"/>
                </a:xfrm>
                <a:prstGeom prst="rect">
                  <a:avLst/>
                </a:prstGeom>
                <a:noFill/>
              </p:spPr>
              <p:txBody>
                <a:bodyPr wrap="square" lIns="54610" tIns="54610" rIns="54610" bIns="54610" rtlCol="0" anchor="ctr">
                  <a:noAutofit/>
                </a:bodyPr>
                <a:lstStyle/>
                <a:p>
                  <a:pPr algn="ctr">
                    <a:spcAft>
                      <a:spcPts val="600"/>
                    </a:spcAft>
                  </a:pPr>
                  <a:r>
                    <a:rPr lang="en-US" sz="1600" b="1" dirty="0" smtClean="0">
                      <a:solidFill>
                        <a:schemeClr val="bg1"/>
                      </a:solidFill>
                    </a:rPr>
                    <a:t>Operational Risk</a:t>
                  </a:r>
                </a:p>
              </p:txBody>
            </p:sp>
          </p:grpSp>
          <p:sp>
            <p:nvSpPr>
              <p:cNvPr id="71" name="Pentagon 70"/>
              <p:cNvSpPr/>
              <p:nvPr/>
            </p:nvSpPr>
            <p:spPr>
              <a:xfrm rot="10800000">
                <a:off x="5631655" y="1987428"/>
                <a:ext cx="5449824" cy="1148938"/>
              </a:xfrm>
              <a:prstGeom prst="homePlate">
                <a:avLst/>
              </a:prstGeom>
              <a:noFill/>
              <a:ln w="38100">
                <a:gradFill>
                  <a:gsLst>
                    <a:gs pos="11000">
                      <a:srgbClr val="00A3A1"/>
                    </a:gs>
                    <a:gs pos="10000">
                      <a:schemeClr val="bg1"/>
                    </a:gs>
                    <a:gs pos="0">
                      <a:schemeClr val="bg1"/>
                    </a:gs>
                    <a:gs pos="100000">
                      <a:srgbClr val="00A3A1"/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610" tIns="54610" rIns="54610" bIns="54610" rtlCol="0" anchor="ctr"/>
              <a:lstStyle/>
              <a:p>
                <a:pPr algn="l"/>
                <a:endParaRPr lang="en-US" sz="10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668567" y="2178917"/>
                <a:ext cx="3200400" cy="765958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 anchor="ctr">
                <a:no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1600" b="1" dirty="0">
                    <a:solidFill>
                      <a:srgbClr val="00A3A1"/>
                    </a:solidFill>
                  </a:rPr>
                  <a:t>Prepared to lead an operating model transformation, but don’t understand the data or </a:t>
                </a:r>
                <a:r>
                  <a:rPr lang="en-US" sz="1600" b="1" dirty="0" smtClean="0">
                    <a:solidFill>
                      <a:srgbClr val="00A3A1"/>
                    </a:solidFill>
                  </a:rPr>
                  <a:t>risks</a:t>
                </a:r>
                <a:endParaRPr lang="en-US" sz="1600" b="1" dirty="0">
                  <a:solidFill>
                    <a:srgbClr val="00A3A1"/>
                  </a:solidFill>
                </a:endParaRPr>
              </a:p>
            </p:txBody>
          </p:sp>
          <p:grpSp>
            <p:nvGrpSpPr>
              <p:cNvPr id="73" name="Group 72"/>
              <p:cNvGrpSpPr/>
              <p:nvPr/>
            </p:nvGrpSpPr>
            <p:grpSpPr>
              <a:xfrm>
                <a:off x="9938477" y="1969819"/>
                <a:ext cx="1188720" cy="1188720"/>
                <a:chOff x="9709882" y="1969819"/>
                <a:chExt cx="1179577" cy="1179576"/>
              </a:xfrm>
            </p:grpSpPr>
            <p:sp>
              <p:nvSpPr>
                <p:cNvPr id="74" name="Oval 73"/>
                <p:cNvSpPr/>
                <p:nvPr/>
              </p:nvSpPr>
              <p:spPr>
                <a:xfrm>
                  <a:off x="9709882" y="1969819"/>
                  <a:ext cx="1179577" cy="1179576"/>
                </a:xfrm>
                <a:prstGeom prst="ellipse">
                  <a:avLst/>
                </a:prstGeom>
                <a:solidFill>
                  <a:srgbClr val="00A3A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4610" tIns="54610" rIns="54610" bIns="54610" rtlCol="0" anchor="ctr"/>
                <a:lstStyle/>
                <a:p>
                  <a:pPr algn="l"/>
                  <a:endParaRPr lang="en-US" sz="1000" dirty="0" smtClean="0">
                    <a:solidFill>
                      <a:srgbClr val="00A3A1"/>
                    </a:solidFill>
                  </a:endParaRPr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9751030" y="2009138"/>
                  <a:ext cx="1097280" cy="110093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4610" tIns="54610" rIns="54610" bIns="54610" rtlCol="0" anchor="ctr"/>
                <a:lstStyle/>
                <a:p>
                  <a:pPr algn="ctr"/>
                  <a:r>
                    <a:rPr lang="en-US" sz="2400" b="1" dirty="0">
                      <a:solidFill>
                        <a:srgbClr val="00A3A1"/>
                      </a:solidFill>
                    </a:rPr>
                    <a:t>9</a:t>
                  </a:r>
                  <a:r>
                    <a:rPr lang="en-US" sz="2400" b="1" dirty="0" smtClean="0">
                      <a:solidFill>
                        <a:srgbClr val="00A3A1"/>
                      </a:solidFill>
                    </a:rPr>
                    <a:t>1%</a:t>
                  </a:r>
                  <a:endParaRPr lang="en-US" sz="900" b="1" dirty="0" smtClean="0">
                    <a:solidFill>
                      <a:srgbClr val="00A3A1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208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879" y="109728"/>
            <a:ext cx="10185600" cy="944863"/>
          </a:xfrm>
        </p:spPr>
        <p:txBody>
          <a:bodyPr anchor="b"/>
          <a:lstStyle/>
          <a:p>
            <a:r>
              <a:rPr lang="en-US" sz="6600" dirty="0" smtClean="0"/>
              <a:t>Dynamics are Changing</a:t>
            </a:r>
            <a:endParaRPr lang="en-US" sz="6600" dirty="0"/>
          </a:p>
        </p:txBody>
      </p:sp>
      <p:sp>
        <p:nvSpPr>
          <p:cNvPr id="12" name="object 3"/>
          <p:cNvSpPr/>
          <p:nvPr/>
        </p:nvSpPr>
        <p:spPr>
          <a:xfrm flipV="1">
            <a:off x="565878" y="994458"/>
            <a:ext cx="11001281" cy="45719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0" y="0"/>
                </a:moveTo>
                <a:lnTo>
                  <a:pt x="8801100" y="0"/>
                </a:lnTo>
              </a:path>
            </a:pathLst>
          </a:custGeom>
          <a:ln w="6350">
            <a:solidFill>
              <a:srgbClr val="004E98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3" name="Content Placeholder 11"/>
          <p:cNvSpPr>
            <a:spLocks noGrp="1"/>
          </p:cNvSpPr>
          <p:nvPr>
            <p:ph type="body" sz="quarter" idx="4294967295"/>
          </p:nvPr>
        </p:nvSpPr>
        <p:spPr>
          <a:xfrm>
            <a:off x="630936" y="1069848"/>
            <a:ext cx="11420856" cy="269158"/>
          </a:xfrm>
        </p:spPr>
        <p:txBody>
          <a:bodyPr/>
          <a:lstStyle/>
          <a:p>
            <a:r>
              <a:rPr lang="en-US" sz="1800" dirty="0"/>
              <a:t>The operational landscape of today’s enterprise is moving faster than ever </a:t>
            </a:r>
            <a:r>
              <a:rPr lang="en-US" sz="1800" dirty="0" smtClean="0"/>
              <a:t>and IT can’t keep up….</a:t>
            </a:r>
            <a:endParaRPr lang="en-US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1362075" y="2479012"/>
            <a:ext cx="1371600" cy="457200"/>
          </a:xfrm>
          <a:prstGeom prst="rect">
            <a:avLst/>
          </a:prstGeom>
          <a:noFill/>
        </p:spPr>
        <p:txBody>
          <a:bodyPr wrap="none" lIns="54610" tIns="54610" rIns="54610" bIns="54610" rtlCol="0" anchor="ctr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cs typeface="Calibri" panose="020F0502020204030204" pitchFamily="34" charset="0"/>
              </a:rPr>
              <a:t>Regulatory Pressures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94272" y="2814153"/>
            <a:ext cx="2286000" cy="914400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500" dirty="0" smtClean="0"/>
              <a:t>Performance drivers push </a:t>
            </a:r>
            <a:r>
              <a:rPr lang="en-US" sz="1500" dirty="0"/>
              <a:t>business change faster that risk processes can react and regulatory requirements can be reviewed.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029650" y="2479012"/>
            <a:ext cx="1371600" cy="457200"/>
          </a:xfrm>
          <a:prstGeom prst="rect">
            <a:avLst/>
          </a:prstGeom>
          <a:noFill/>
        </p:spPr>
        <p:txBody>
          <a:bodyPr wrap="none" lIns="54610" tIns="54610" rIns="54610" bIns="54610" rtlCol="0" anchor="ctr">
            <a:noAutofit/>
          </a:bodyPr>
          <a:lstStyle/>
          <a:p>
            <a:pPr algn="ctr"/>
            <a:r>
              <a:rPr lang="en-US" sz="1400" b="1" dirty="0" smtClean="0">
                <a:solidFill>
                  <a:srgbClr val="005EB8"/>
                </a:solidFill>
                <a:cs typeface="Calibri" panose="020F0502020204030204" pitchFamily="34" charset="0"/>
              </a:rPr>
              <a:t>Rapid Development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632048" y="2814153"/>
            <a:ext cx="2286000" cy="914400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500" dirty="0" smtClean="0"/>
              <a:t>Accelerated development lifecycles increase the potential for the release of unmitigated risks across the enterprise.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697225" y="2479012"/>
            <a:ext cx="1371600" cy="457200"/>
          </a:xfrm>
          <a:prstGeom prst="rect">
            <a:avLst/>
          </a:prstGeom>
          <a:noFill/>
        </p:spPr>
        <p:txBody>
          <a:bodyPr wrap="none" lIns="54610" tIns="54610" rIns="54610" bIns="54610" rtlCol="0" anchor="ctr">
            <a:noAutofit/>
          </a:bodyPr>
          <a:lstStyle/>
          <a:p>
            <a:pPr algn="ctr"/>
            <a:r>
              <a:rPr lang="en-US" sz="1400" b="1" dirty="0" smtClean="0">
                <a:solidFill>
                  <a:srgbClr val="0091DA"/>
                </a:solidFill>
                <a:cs typeface="Calibri" panose="020F0502020204030204" pitchFamily="34" charset="0"/>
              </a:rPr>
              <a:t>Evolving Workforce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269824" y="2814153"/>
            <a:ext cx="2286000" cy="914400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500" dirty="0" smtClean="0"/>
              <a:t>Job shoppers and the need to close skills gaps pose risk in both consistent risk management and threats to intellectual property. 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554113" y="1544674"/>
            <a:ext cx="914400" cy="914400"/>
            <a:chOff x="1554113" y="1937011"/>
            <a:chExt cx="914400" cy="914400"/>
          </a:xfrm>
        </p:grpSpPr>
        <p:sp>
          <p:nvSpPr>
            <p:cNvPr id="113" name="Oval 90"/>
            <p:cNvSpPr/>
            <p:nvPr/>
          </p:nvSpPr>
          <p:spPr>
            <a:xfrm>
              <a:off x="1554113" y="1937011"/>
              <a:ext cx="914400" cy="914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33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2" dirty="0">
                <a:solidFill>
                  <a:srgbClr val="FFFFFF"/>
                </a:solidFill>
              </a:endParaRPr>
            </a:p>
          </p:txBody>
        </p:sp>
        <p:grpSp>
          <p:nvGrpSpPr>
            <p:cNvPr id="114" name="Group 67"/>
            <p:cNvGrpSpPr/>
            <p:nvPr/>
          </p:nvGrpSpPr>
          <p:grpSpPr>
            <a:xfrm>
              <a:off x="1754015" y="2071298"/>
              <a:ext cx="514597" cy="645826"/>
              <a:chOff x="2997200" y="3652838"/>
              <a:chExt cx="554037" cy="695324"/>
            </a:xfrm>
            <a:solidFill>
              <a:srgbClr val="00338D"/>
            </a:solidFill>
          </p:grpSpPr>
          <p:sp>
            <p:nvSpPr>
              <p:cNvPr id="115" name="Freeform 41"/>
              <p:cNvSpPr>
                <a:spLocks/>
              </p:cNvSpPr>
              <p:nvPr/>
            </p:nvSpPr>
            <p:spPr bwMode="auto">
              <a:xfrm>
                <a:off x="3043238" y="3790950"/>
                <a:ext cx="454025" cy="230187"/>
              </a:xfrm>
              <a:custGeom>
                <a:avLst/>
                <a:gdLst/>
                <a:ahLst/>
                <a:cxnLst>
                  <a:cxn ang="0">
                    <a:pos x="101" y="50"/>
                  </a:cxn>
                  <a:cxn ang="0">
                    <a:pos x="51" y="0"/>
                  </a:cxn>
                  <a:cxn ang="0">
                    <a:pos x="0" y="50"/>
                  </a:cxn>
                  <a:cxn ang="0">
                    <a:pos x="0" y="51"/>
                  </a:cxn>
                  <a:cxn ang="0">
                    <a:pos x="101" y="50"/>
                  </a:cxn>
                </a:cxnLst>
                <a:rect l="0" t="0" r="r" b="b"/>
                <a:pathLst>
                  <a:path w="101" h="51">
                    <a:moveTo>
                      <a:pt x="101" y="50"/>
                    </a:moveTo>
                    <a:cubicBezTo>
                      <a:pt x="101" y="22"/>
                      <a:pt x="79" y="0"/>
                      <a:pt x="51" y="0"/>
                    </a:cubicBezTo>
                    <a:cubicBezTo>
                      <a:pt x="23" y="0"/>
                      <a:pt x="0" y="22"/>
                      <a:pt x="0" y="50"/>
                    </a:cubicBezTo>
                    <a:cubicBezTo>
                      <a:pt x="0" y="50"/>
                      <a:pt x="0" y="50"/>
                      <a:pt x="0" y="51"/>
                    </a:cubicBezTo>
                    <a:lnTo>
                      <a:pt x="101" y="5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6" name="Freeform 42"/>
              <p:cNvSpPr>
                <a:spLocks/>
              </p:cNvSpPr>
              <p:nvPr/>
            </p:nvSpPr>
            <p:spPr bwMode="auto">
              <a:xfrm>
                <a:off x="3213100" y="3697288"/>
                <a:ext cx="100012" cy="53975"/>
              </a:xfrm>
              <a:custGeom>
                <a:avLst/>
                <a:gdLst/>
                <a:ahLst/>
                <a:cxnLst>
                  <a:cxn ang="0">
                    <a:pos x="22" y="11"/>
                  </a:cxn>
                  <a:cxn ang="0">
                    <a:pos x="11" y="0"/>
                  </a:cxn>
                  <a:cxn ang="0">
                    <a:pos x="0" y="11"/>
                  </a:cxn>
                  <a:cxn ang="0">
                    <a:pos x="0" y="12"/>
                  </a:cxn>
                  <a:cxn ang="0">
                    <a:pos x="22" y="11"/>
                  </a:cxn>
                </a:cxnLst>
                <a:rect l="0" t="0" r="r" b="b"/>
                <a:pathLst>
                  <a:path w="22" h="12">
                    <a:moveTo>
                      <a:pt x="22" y="11"/>
                    </a:moveTo>
                    <a:cubicBezTo>
                      <a:pt x="22" y="5"/>
                      <a:pt x="17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1"/>
                      <a:pt x="0" y="12"/>
                      <a:pt x="0" y="12"/>
                    </a:cubicBezTo>
                    <a:lnTo>
                      <a:pt x="22" y="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7" name="Oval 43"/>
              <p:cNvSpPr>
                <a:spLocks noChangeArrowheads="1"/>
              </p:cNvSpPr>
              <p:nvPr/>
            </p:nvSpPr>
            <p:spPr bwMode="auto">
              <a:xfrm>
                <a:off x="3254375" y="3652838"/>
                <a:ext cx="31750" cy="3016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8" name="Freeform 44"/>
              <p:cNvSpPr>
                <a:spLocks/>
              </p:cNvSpPr>
              <p:nvPr/>
            </p:nvSpPr>
            <p:spPr bwMode="auto">
              <a:xfrm>
                <a:off x="3217863" y="3756025"/>
                <a:ext cx="22225" cy="66675"/>
              </a:xfrm>
              <a:custGeom>
                <a:avLst/>
                <a:gdLst/>
                <a:ahLst/>
                <a:cxnLst>
                  <a:cxn ang="0">
                    <a:pos x="3" y="15"/>
                  </a:cxn>
                  <a:cxn ang="0">
                    <a:pos x="0" y="13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5" y="3"/>
                  </a:cxn>
                  <a:cxn ang="0">
                    <a:pos x="5" y="13"/>
                  </a:cxn>
                  <a:cxn ang="0">
                    <a:pos x="3" y="15"/>
                  </a:cxn>
                </a:cxnLst>
                <a:rect l="0" t="0" r="r" b="b"/>
                <a:pathLst>
                  <a:path w="5" h="15">
                    <a:moveTo>
                      <a:pt x="3" y="15"/>
                    </a:moveTo>
                    <a:cubicBezTo>
                      <a:pt x="1" y="15"/>
                      <a:pt x="0" y="14"/>
                      <a:pt x="0" y="1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5" y="14"/>
                      <a:pt x="4" y="15"/>
                      <a:pt x="3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9" name="Freeform 45"/>
              <p:cNvSpPr>
                <a:spLocks/>
              </p:cNvSpPr>
              <p:nvPr/>
            </p:nvSpPr>
            <p:spPr bwMode="auto">
              <a:xfrm>
                <a:off x="3254375" y="3756025"/>
                <a:ext cx="22225" cy="66675"/>
              </a:xfrm>
              <a:custGeom>
                <a:avLst/>
                <a:gdLst/>
                <a:ahLst/>
                <a:cxnLst>
                  <a:cxn ang="0">
                    <a:pos x="3" y="15"/>
                  </a:cxn>
                  <a:cxn ang="0">
                    <a:pos x="0" y="13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5" y="3"/>
                  </a:cxn>
                  <a:cxn ang="0">
                    <a:pos x="5" y="13"/>
                  </a:cxn>
                  <a:cxn ang="0">
                    <a:pos x="3" y="15"/>
                  </a:cxn>
                </a:cxnLst>
                <a:rect l="0" t="0" r="r" b="b"/>
                <a:pathLst>
                  <a:path w="5" h="15">
                    <a:moveTo>
                      <a:pt x="3" y="15"/>
                    </a:moveTo>
                    <a:cubicBezTo>
                      <a:pt x="1" y="15"/>
                      <a:pt x="0" y="14"/>
                      <a:pt x="0" y="1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4" y="0"/>
                      <a:pt x="5" y="1"/>
                      <a:pt x="5" y="3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5" y="14"/>
                      <a:pt x="4" y="15"/>
                      <a:pt x="3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0" name="Freeform 46"/>
              <p:cNvSpPr>
                <a:spLocks/>
              </p:cNvSpPr>
              <p:nvPr/>
            </p:nvSpPr>
            <p:spPr bwMode="auto">
              <a:xfrm>
                <a:off x="3289300" y="3756025"/>
                <a:ext cx="23812" cy="66675"/>
              </a:xfrm>
              <a:custGeom>
                <a:avLst/>
                <a:gdLst/>
                <a:ahLst/>
                <a:cxnLst>
                  <a:cxn ang="0">
                    <a:pos x="2" y="15"/>
                  </a:cxn>
                  <a:cxn ang="0">
                    <a:pos x="0" y="13"/>
                  </a:cxn>
                  <a:cxn ang="0">
                    <a:pos x="0" y="3"/>
                  </a:cxn>
                  <a:cxn ang="0">
                    <a:pos x="2" y="0"/>
                  </a:cxn>
                  <a:cxn ang="0">
                    <a:pos x="5" y="3"/>
                  </a:cxn>
                  <a:cxn ang="0">
                    <a:pos x="5" y="13"/>
                  </a:cxn>
                  <a:cxn ang="0">
                    <a:pos x="2" y="15"/>
                  </a:cxn>
                </a:cxnLst>
                <a:rect l="0" t="0" r="r" b="b"/>
                <a:pathLst>
                  <a:path w="5" h="15">
                    <a:moveTo>
                      <a:pt x="2" y="15"/>
                    </a:moveTo>
                    <a:cubicBezTo>
                      <a:pt x="1" y="15"/>
                      <a:pt x="0" y="14"/>
                      <a:pt x="0" y="1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3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5" y="14"/>
                      <a:pt x="4" y="15"/>
                      <a:pt x="2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1" name="Freeform 47"/>
              <p:cNvSpPr>
                <a:spLocks/>
              </p:cNvSpPr>
              <p:nvPr/>
            </p:nvSpPr>
            <p:spPr bwMode="auto">
              <a:xfrm>
                <a:off x="3043238" y="4056063"/>
                <a:ext cx="461962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1" y="0"/>
                  </a:cxn>
                  <a:cxn ang="0">
                    <a:pos x="0" y="0"/>
                  </a:cxn>
                </a:cxnLst>
                <a:rect l="0" t="0" r="r" b="b"/>
                <a:pathLst>
                  <a:path w="291">
                    <a:moveTo>
                      <a:pt x="0" y="0"/>
                    </a:moveTo>
                    <a:lnTo>
                      <a:pt x="29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3043238" y="4056063"/>
                <a:ext cx="461962" cy="1587"/>
              </a:xfrm>
              <a:prstGeom prst="lin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3" name="Freeform 49"/>
              <p:cNvSpPr>
                <a:spLocks/>
              </p:cNvSpPr>
              <p:nvPr/>
            </p:nvSpPr>
            <p:spPr bwMode="auto">
              <a:xfrm>
                <a:off x="3024188" y="4043363"/>
                <a:ext cx="495300" cy="31750"/>
              </a:xfrm>
              <a:custGeom>
                <a:avLst/>
                <a:gdLst/>
                <a:ahLst/>
                <a:cxnLst>
                  <a:cxn ang="0">
                    <a:pos x="107" y="7"/>
                  </a:cxn>
                  <a:cxn ang="0">
                    <a:pos x="4" y="7"/>
                  </a:cxn>
                  <a:cxn ang="0">
                    <a:pos x="0" y="3"/>
                  </a:cxn>
                  <a:cxn ang="0">
                    <a:pos x="4" y="0"/>
                  </a:cxn>
                  <a:cxn ang="0">
                    <a:pos x="107" y="0"/>
                  </a:cxn>
                  <a:cxn ang="0">
                    <a:pos x="110" y="3"/>
                  </a:cxn>
                  <a:cxn ang="0">
                    <a:pos x="107" y="7"/>
                  </a:cxn>
                </a:cxnLst>
                <a:rect l="0" t="0" r="r" b="b"/>
                <a:pathLst>
                  <a:path w="110" h="7">
                    <a:moveTo>
                      <a:pt x="107" y="7"/>
                    </a:move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0" y="5"/>
                      <a:pt x="0" y="3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09" y="0"/>
                      <a:pt x="110" y="1"/>
                      <a:pt x="110" y="3"/>
                    </a:cubicBezTo>
                    <a:cubicBezTo>
                      <a:pt x="110" y="5"/>
                      <a:pt x="109" y="7"/>
                      <a:pt x="107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4" name="Freeform 50"/>
              <p:cNvSpPr>
                <a:spLocks/>
              </p:cNvSpPr>
              <p:nvPr/>
            </p:nvSpPr>
            <p:spPr bwMode="auto">
              <a:xfrm>
                <a:off x="3043238" y="4286250"/>
                <a:ext cx="461962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1" y="0"/>
                  </a:cxn>
                  <a:cxn ang="0">
                    <a:pos x="0" y="0"/>
                  </a:cxn>
                </a:cxnLst>
                <a:rect l="0" t="0" r="r" b="b"/>
                <a:pathLst>
                  <a:path w="291">
                    <a:moveTo>
                      <a:pt x="0" y="0"/>
                    </a:moveTo>
                    <a:lnTo>
                      <a:pt x="29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5" name="Line 51"/>
              <p:cNvSpPr>
                <a:spLocks noChangeShapeType="1"/>
              </p:cNvSpPr>
              <p:nvPr/>
            </p:nvSpPr>
            <p:spPr bwMode="auto">
              <a:xfrm>
                <a:off x="3043238" y="4286250"/>
                <a:ext cx="461962" cy="1587"/>
              </a:xfrm>
              <a:prstGeom prst="lin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6" name="Freeform 52"/>
              <p:cNvSpPr>
                <a:spLocks/>
              </p:cNvSpPr>
              <p:nvPr/>
            </p:nvSpPr>
            <p:spPr bwMode="auto">
              <a:xfrm>
                <a:off x="3024188" y="4267200"/>
                <a:ext cx="495300" cy="31750"/>
              </a:xfrm>
              <a:custGeom>
                <a:avLst/>
                <a:gdLst/>
                <a:ahLst/>
                <a:cxnLst>
                  <a:cxn ang="0">
                    <a:pos x="107" y="7"/>
                  </a:cxn>
                  <a:cxn ang="0">
                    <a:pos x="4" y="7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107" y="0"/>
                  </a:cxn>
                  <a:cxn ang="0">
                    <a:pos x="110" y="4"/>
                  </a:cxn>
                  <a:cxn ang="0">
                    <a:pos x="107" y="7"/>
                  </a:cxn>
                </a:cxnLst>
                <a:rect l="0" t="0" r="r" b="b"/>
                <a:pathLst>
                  <a:path w="110" h="7">
                    <a:moveTo>
                      <a:pt x="107" y="7"/>
                    </a:move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09" y="0"/>
                      <a:pt x="110" y="2"/>
                      <a:pt x="110" y="4"/>
                    </a:cubicBezTo>
                    <a:cubicBezTo>
                      <a:pt x="110" y="6"/>
                      <a:pt x="109" y="7"/>
                      <a:pt x="107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7" name="Freeform 53"/>
              <p:cNvSpPr>
                <a:spLocks/>
              </p:cNvSpPr>
              <p:nvPr/>
            </p:nvSpPr>
            <p:spPr bwMode="auto">
              <a:xfrm>
                <a:off x="3011488" y="4330700"/>
                <a:ext cx="520700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28" y="0"/>
                  </a:cxn>
                  <a:cxn ang="0">
                    <a:pos x="0" y="0"/>
                  </a:cxn>
                </a:cxnLst>
                <a:rect l="0" t="0" r="r" b="b"/>
                <a:pathLst>
                  <a:path w="328">
                    <a:moveTo>
                      <a:pt x="0" y="0"/>
                    </a:moveTo>
                    <a:lnTo>
                      <a:pt x="32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8" name="Line 54"/>
              <p:cNvSpPr>
                <a:spLocks noChangeShapeType="1"/>
              </p:cNvSpPr>
              <p:nvPr/>
            </p:nvSpPr>
            <p:spPr bwMode="auto">
              <a:xfrm>
                <a:off x="3011488" y="4330700"/>
                <a:ext cx="520700" cy="1587"/>
              </a:xfrm>
              <a:prstGeom prst="lin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9" name="Freeform 55"/>
              <p:cNvSpPr>
                <a:spLocks/>
              </p:cNvSpPr>
              <p:nvPr/>
            </p:nvSpPr>
            <p:spPr bwMode="auto">
              <a:xfrm>
                <a:off x="2997200" y="4318000"/>
                <a:ext cx="554037" cy="30162"/>
              </a:xfrm>
              <a:custGeom>
                <a:avLst/>
                <a:gdLst/>
                <a:ahLst/>
                <a:cxnLst>
                  <a:cxn ang="0">
                    <a:pos x="119" y="7"/>
                  </a:cxn>
                  <a:cxn ang="0">
                    <a:pos x="3" y="7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119" y="0"/>
                  </a:cxn>
                  <a:cxn ang="0">
                    <a:pos x="123" y="3"/>
                  </a:cxn>
                  <a:cxn ang="0">
                    <a:pos x="119" y="7"/>
                  </a:cxn>
                </a:cxnLst>
                <a:rect l="0" t="0" r="r" b="b"/>
                <a:pathLst>
                  <a:path w="123" h="7">
                    <a:moveTo>
                      <a:pt x="119" y="7"/>
                    </a:moveTo>
                    <a:cubicBezTo>
                      <a:pt x="3" y="7"/>
                      <a:pt x="3" y="7"/>
                      <a:pt x="3" y="7"/>
                    </a:cubicBezTo>
                    <a:cubicBezTo>
                      <a:pt x="1" y="7"/>
                      <a:pt x="0" y="5"/>
                      <a:pt x="0" y="3"/>
                    </a:cubicBezTo>
                    <a:cubicBezTo>
                      <a:pt x="0" y="2"/>
                      <a:pt x="1" y="0"/>
                      <a:pt x="3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1" y="0"/>
                      <a:pt x="123" y="2"/>
                      <a:pt x="123" y="3"/>
                    </a:cubicBezTo>
                    <a:cubicBezTo>
                      <a:pt x="123" y="5"/>
                      <a:pt x="121" y="7"/>
                      <a:pt x="119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30" name="Rectangle 56"/>
              <p:cNvSpPr>
                <a:spLocks noChangeArrowheads="1"/>
              </p:cNvSpPr>
              <p:nvPr/>
            </p:nvSpPr>
            <p:spPr bwMode="auto">
              <a:xfrm>
                <a:off x="3074988" y="4060825"/>
                <a:ext cx="61912" cy="2159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31" name="Rectangle 57"/>
              <p:cNvSpPr>
                <a:spLocks noChangeArrowheads="1"/>
              </p:cNvSpPr>
              <p:nvPr/>
            </p:nvSpPr>
            <p:spPr bwMode="auto">
              <a:xfrm>
                <a:off x="3182938" y="4060825"/>
                <a:ext cx="61912" cy="2159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32" name="Rectangle 58"/>
              <p:cNvSpPr>
                <a:spLocks noChangeArrowheads="1"/>
              </p:cNvSpPr>
              <p:nvPr/>
            </p:nvSpPr>
            <p:spPr bwMode="auto">
              <a:xfrm>
                <a:off x="3298825" y="4060825"/>
                <a:ext cx="63500" cy="2159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33" name="Rectangle 59"/>
              <p:cNvSpPr>
                <a:spLocks noChangeArrowheads="1"/>
              </p:cNvSpPr>
              <p:nvPr/>
            </p:nvSpPr>
            <p:spPr bwMode="auto">
              <a:xfrm>
                <a:off x="3406775" y="4060825"/>
                <a:ext cx="63500" cy="2159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grpSp>
        <p:nvGrpSpPr>
          <p:cNvPr id="134" name="Group 133"/>
          <p:cNvGrpSpPr/>
          <p:nvPr/>
        </p:nvGrpSpPr>
        <p:grpSpPr>
          <a:xfrm>
            <a:off x="6914247" y="1544674"/>
            <a:ext cx="914400" cy="914400"/>
            <a:chOff x="6914247" y="1937011"/>
            <a:chExt cx="914400" cy="914400"/>
          </a:xfrm>
        </p:grpSpPr>
        <p:sp>
          <p:nvSpPr>
            <p:cNvPr id="135" name="Oval 134"/>
            <p:cNvSpPr/>
            <p:nvPr/>
          </p:nvSpPr>
          <p:spPr>
            <a:xfrm>
              <a:off x="6914247" y="1937011"/>
              <a:ext cx="914400" cy="914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9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2" dirty="0">
                <a:solidFill>
                  <a:srgbClr val="FFFFFF"/>
                </a:solidFill>
              </a:endParaRPr>
            </a:p>
          </p:txBody>
        </p:sp>
        <p:grpSp>
          <p:nvGrpSpPr>
            <p:cNvPr id="136" name="Group 135"/>
            <p:cNvGrpSpPr/>
            <p:nvPr/>
          </p:nvGrpSpPr>
          <p:grpSpPr>
            <a:xfrm>
              <a:off x="7110584" y="2083250"/>
              <a:ext cx="521727" cy="621922"/>
              <a:chOff x="4179884" y="4794250"/>
              <a:chExt cx="719141" cy="857250"/>
            </a:xfrm>
            <a:solidFill>
              <a:srgbClr val="00338D"/>
            </a:solidFill>
          </p:grpSpPr>
          <p:sp>
            <p:nvSpPr>
              <p:cNvPr id="137" name="Freeform 34"/>
              <p:cNvSpPr>
                <a:spLocks/>
              </p:cNvSpPr>
              <p:nvPr/>
            </p:nvSpPr>
            <p:spPr bwMode="auto">
              <a:xfrm>
                <a:off x="4265613" y="4794250"/>
                <a:ext cx="166687" cy="161925"/>
              </a:xfrm>
              <a:custGeom>
                <a:avLst/>
                <a:gdLst/>
                <a:ahLst/>
                <a:cxnLst>
                  <a:cxn ang="0">
                    <a:pos x="14" y="4"/>
                  </a:cxn>
                  <a:cxn ang="0">
                    <a:pos x="32" y="23"/>
                  </a:cxn>
                  <a:cxn ang="0">
                    <a:pos x="7" y="28"/>
                  </a:cxn>
                  <a:cxn ang="0">
                    <a:pos x="14" y="4"/>
                  </a:cxn>
                </a:cxnLst>
                <a:rect l="0" t="0" r="r" b="b"/>
                <a:pathLst>
                  <a:path w="37" h="36">
                    <a:moveTo>
                      <a:pt x="14" y="4"/>
                    </a:moveTo>
                    <a:cubicBezTo>
                      <a:pt x="25" y="0"/>
                      <a:pt x="37" y="13"/>
                      <a:pt x="32" y="23"/>
                    </a:cubicBezTo>
                    <a:cubicBezTo>
                      <a:pt x="29" y="34"/>
                      <a:pt x="13" y="36"/>
                      <a:pt x="7" y="28"/>
                    </a:cubicBezTo>
                    <a:cubicBezTo>
                      <a:pt x="0" y="20"/>
                      <a:pt x="4" y="6"/>
                      <a:pt x="14" y="4"/>
                    </a:cubicBezTo>
                    <a:close/>
                  </a:path>
                </a:pathLst>
              </a:custGeom>
              <a:solidFill>
                <a:srgbClr val="0091D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38" name="Freeform 35"/>
              <p:cNvSpPr>
                <a:spLocks/>
              </p:cNvSpPr>
              <p:nvPr/>
            </p:nvSpPr>
            <p:spPr bwMode="auto">
              <a:xfrm>
                <a:off x="4179884" y="4946650"/>
                <a:ext cx="328612" cy="704850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41" y="2"/>
                  </a:cxn>
                  <a:cxn ang="0">
                    <a:pos x="67" y="7"/>
                  </a:cxn>
                  <a:cxn ang="0">
                    <a:pos x="73" y="25"/>
                  </a:cxn>
                  <a:cxn ang="0">
                    <a:pos x="73" y="68"/>
                  </a:cxn>
                  <a:cxn ang="0">
                    <a:pos x="68" y="76"/>
                  </a:cxn>
                  <a:cxn ang="0">
                    <a:pos x="60" y="68"/>
                  </a:cxn>
                  <a:cxn ang="0">
                    <a:pos x="60" y="27"/>
                  </a:cxn>
                  <a:cxn ang="0">
                    <a:pos x="55" y="27"/>
                  </a:cxn>
                  <a:cxn ang="0">
                    <a:pos x="55" y="145"/>
                  </a:cxn>
                  <a:cxn ang="0">
                    <a:pos x="39" y="147"/>
                  </a:cxn>
                  <a:cxn ang="0">
                    <a:pos x="39" y="76"/>
                  </a:cxn>
                  <a:cxn ang="0">
                    <a:pos x="35" y="76"/>
                  </a:cxn>
                  <a:cxn ang="0">
                    <a:pos x="35" y="138"/>
                  </a:cxn>
                  <a:cxn ang="0">
                    <a:pos x="33" y="151"/>
                  </a:cxn>
                  <a:cxn ang="0">
                    <a:pos x="17" y="145"/>
                  </a:cxn>
                  <a:cxn ang="0">
                    <a:pos x="17" y="27"/>
                  </a:cxn>
                  <a:cxn ang="0">
                    <a:pos x="14" y="27"/>
                  </a:cxn>
                  <a:cxn ang="0">
                    <a:pos x="13" y="66"/>
                  </a:cxn>
                  <a:cxn ang="0">
                    <a:pos x="6" y="76"/>
                  </a:cxn>
                  <a:cxn ang="0">
                    <a:pos x="1" y="70"/>
                  </a:cxn>
                  <a:cxn ang="0">
                    <a:pos x="1" y="20"/>
                  </a:cxn>
                  <a:cxn ang="0">
                    <a:pos x="10" y="4"/>
                  </a:cxn>
                </a:cxnLst>
                <a:rect l="0" t="0" r="r" b="b"/>
                <a:pathLst>
                  <a:path w="73" h="157">
                    <a:moveTo>
                      <a:pt x="10" y="4"/>
                    </a:moveTo>
                    <a:cubicBezTo>
                      <a:pt x="20" y="0"/>
                      <a:pt x="30" y="2"/>
                      <a:pt x="41" y="2"/>
                    </a:cubicBezTo>
                    <a:cubicBezTo>
                      <a:pt x="49" y="2"/>
                      <a:pt x="60" y="1"/>
                      <a:pt x="67" y="7"/>
                    </a:cubicBezTo>
                    <a:cubicBezTo>
                      <a:pt x="72" y="11"/>
                      <a:pt x="73" y="19"/>
                      <a:pt x="73" y="25"/>
                    </a:cubicBezTo>
                    <a:cubicBezTo>
                      <a:pt x="73" y="39"/>
                      <a:pt x="73" y="54"/>
                      <a:pt x="73" y="68"/>
                    </a:cubicBezTo>
                    <a:cubicBezTo>
                      <a:pt x="73" y="71"/>
                      <a:pt x="71" y="76"/>
                      <a:pt x="68" y="76"/>
                    </a:cubicBezTo>
                    <a:cubicBezTo>
                      <a:pt x="63" y="77"/>
                      <a:pt x="60" y="72"/>
                      <a:pt x="60" y="68"/>
                    </a:cubicBezTo>
                    <a:cubicBezTo>
                      <a:pt x="60" y="54"/>
                      <a:pt x="60" y="40"/>
                      <a:pt x="60" y="27"/>
                    </a:cubicBezTo>
                    <a:cubicBezTo>
                      <a:pt x="59" y="27"/>
                      <a:pt x="56" y="27"/>
                      <a:pt x="55" y="27"/>
                    </a:cubicBezTo>
                    <a:cubicBezTo>
                      <a:pt x="55" y="66"/>
                      <a:pt x="55" y="106"/>
                      <a:pt x="55" y="145"/>
                    </a:cubicBezTo>
                    <a:cubicBezTo>
                      <a:pt x="56" y="155"/>
                      <a:pt x="40" y="157"/>
                      <a:pt x="39" y="147"/>
                    </a:cubicBezTo>
                    <a:cubicBezTo>
                      <a:pt x="38" y="123"/>
                      <a:pt x="39" y="99"/>
                      <a:pt x="39" y="76"/>
                    </a:cubicBezTo>
                    <a:cubicBezTo>
                      <a:pt x="38" y="76"/>
                      <a:pt x="36" y="76"/>
                      <a:pt x="35" y="76"/>
                    </a:cubicBezTo>
                    <a:cubicBezTo>
                      <a:pt x="35" y="96"/>
                      <a:pt x="35" y="117"/>
                      <a:pt x="35" y="138"/>
                    </a:cubicBezTo>
                    <a:cubicBezTo>
                      <a:pt x="35" y="142"/>
                      <a:pt x="34" y="147"/>
                      <a:pt x="33" y="151"/>
                    </a:cubicBezTo>
                    <a:cubicBezTo>
                      <a:pt x="27" y="156"/>
                      <a:pt x="17" y="153"/>
                      <a:pt x="17" y="145"/>
                    </a:cubicBezTo>
                    <a:cubicBezTo>
                      <a:pt x="17" y="106"/>
                      <a:pt x="18" y="66"/>
                      <a:pt x="17" y="27"/>
                    </a:cubicBezTo>
                    <a:cubicBezTo>
                      <a:pt x="16" y="27"/>
                      <a:pt x="14" y="27"/>
                      <a:pt x="14" y="27"/>
                    </a:cubicBezTo>
                    <a:cubicBezTo>
                      <a:pt x="13" y="40"/>
                      <a:pt x="14" y="53"/>
                      <a:pt x="13" y="66"/>
                    </a:cubicBezTo>
                    <a:cubicBezTo>
                      <a:pt x="13" y="70"/>
                      <a:pt x="11" y="77"/>
                      <a:pt x="6" y="76"/>
                    </a:cubicBezTo>
                    <a:cubicBezTo>
                      <a:pt x="3" y="76"/>
                      <a:pt x="0" y="72"/>
                      <a:pt x="1" y="70"/>
                    </a:cubicBezTo>
                    <a:cubicBezTo>
                      <a:pt x="1" y="53"/>
                      <a:pt x="1" y="36"/>
                      <a:pt x="1" y="20"/>
                    </a:cubicBezTo>
                    <a:cubicBezTo>
                      <a:pt x="1" y="13"/>
                      <a:pt x="4" y="7"/>
                      <a:pt x="10" y="4"/>
                    </a:cubicBezTo>
                    <a:close/>
                  </a:path>
                </a:pathLst>
              </a:custGeom>
              <a:solidFill>
                <a:srgbClr val="0091D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39" name="Freeform 36"/>
              <p:cNvSpPr>
                <a:spLocks/>
              </p:cNvSpPr>
              <p:nvPr/>
            </p:nvSpPr>
            <p:spPr bwMode="auto">
              <a:xfrm>
                <a:off x="4629150" y="4821238"/>
                <a:ext cx="157162" cy="157162"/>
              </a:xfrm>
              <a:custGeom>
                <a:avLst/>
                <a:gdLst/>
                <a:ahLst/>
                <a:cxnLst>
                  <a:cxn ang="0">
                    <a:pos x="16" y="2"/>
                  </a:cxn>
                  <a:cxn ang="0">
                    <a:pos x="33" y="19"/>
                  </a:cxn>
                  <a:cxn ang="0">
                    <a:pos x="7" y="25"/>
                  </a:cxn>
                  <a:cxn ang="0">
                    <a:pos x="16" y="2"/>
                  </a:cxn>
                </a:cxnLst>
                <a:rect l="0" t="0" r="r" b="b"/>
                <a:pathLst>
                  <a:path w="35" h="35">
                    <a:moveTo>
                      <a:pt x="16" y="2"/>
                    </a:moveTo>
                    <a:cubicBezTo>
                      <a:pt x="25" y="0"/>
                      <a:pt x="35" y="9"/>
                      <a:pt x="33" y="19"/>
                    </a:cubicBezTo>
                    <a:cubicBezTo>
                      <a:pt x="32" y="31"/>
                      <a:pt x="14" y="35"/>
                      <a:pt x="7" y="25"/>
                    </a:cubicBezTo>
                    <a:cubicBezTo>
                      <a:pt x="0" y="17"/>
                      <a:pt x="6" y="4"/>
                      <a:pt x="16" y="2"/>
                    </a:cubicBezTo>
                    <a:close/>
                  </a:path>
                </a:pathLst>
              </a:custGeom>
              <a:solidFill>
                <a:srgbClr val="0091D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40" name="Freeform 37"/>
              <p:cNvSpPr>
                <a:spLocks/>
              </p:cNvSpPr>
              <p:nvPr/>
            </p:nvSpPr>
            <p:spPr bwMode="auto">
              <a:xfrm>
                <a:off x="4535486" y="4968876"/>
                <a:ext cx="363539" cy="674688"/>
              </a:xfrm>
              <a:custGeom>
                <a:avLst/>
                <a:gdLst/>
                <a:ahLst/>
                <a:cxnLst>
                  <a:cxn ang="0">
                    <a:pos x="17" y="7"/>
                  </a:cxn>
                  <a:cxn ang="0">
                    <a:pos x="44" y="3"/>
                  </a:cxn>
                  <a:cxn ang="0">
                    <a:pos x="65" y="10"/>
                  </a:cxn>
                  <a:cxn ang="0">
                    <a:pos x="75" y="39"/>
                  </a:cxn>
                  <a:cxn ang="0">
                    <a:pos x="79" y="64"/>
                  </a:cxn>
                  <a:cxn ang="0">
                    <a:pos x="69" y="61"/>
                  </a:cxn>
                  <a:cxn ang="0">
                    <a:pos x="58" y="26"/>
                  </a:cxn>
                  <a:cxn ang="0">
                    <a:pos x="54" y="21"/>
                  </a:cxn>
                  <a:cxn ang="0">
                    <a:pos x="73" y="91"/>
                  </a:cxn>
                  <a:cxn ang="0">
                    <a:pos x="56" y="91"/>
                  </a:cxn>
                  <a:cxn ang="0">
                    <a:pos x="56" y="140"/>
                  </a:cxn>
                  <a:cxn ang="0">
                    <a:pos x="49" y="148"/>
                  </a:cxn>
                  <a:cxn ang="0">
                    <a:pos x="43" y="141"/>
                  </a:cxn>
                  <a:cxn ang="0">
                    <a:pos x="43" y="91"/>
                  </a:cxn>
                  <a:cxn ang="0">
                    <a:pos x="38" y="91"/>
                  </a:cxn>
                  <a:cxn ang="0">
                    <a:pos x="38" y="142"/>
                  </a:cxn>
                  <a:cxn ang="0">
                    <a:pos x="25" y="142"/>
                  </a:cxn>
                  <a:cxn ang="0">
                    <a:pos x="25" y="91"/>
                  </a:cxn>
                  <a:cxn ang="0">
                    <a:pos x="8" y="91"/>
                  </a:cxn>
                  <a:cxn ang="0">
                    <a:pos x="25" y="22"/>
                  </a:cxn>
                  <a:cxn ang="0">
                    <a:pos x="22" y="24"/>
                  </a:cxn>
                  <a:cxn ang="0">
                    <a:pos x="11" y="61"/>
                  </a:cxn>
                  <a:cxn ang="0">
                    <a:pos x="0" y="60"/>
                  </a:cxn>
                  <a:cxn ang="0">
                    <a:pos x="7" y="33"/>
                  </a:cxn>
                  <a:cxn ang="0">
                    <a:pos x="17" y="7"/>
                  </a:cxn>
                </a:cxnLst>
                <a:rect l="0" t="0" r="r" b="b"/>
                <a:pathLst>
                  <a:path w="81" h="150">
                    <a:moveTo>
                      <a:pt x="17" y="7"/>
                    </a:moveTo>
                    <a:cubicBezTo>
                      <a:pt x="24" y="0"/>
                      <a:pt x="35" y="3"/>
                      <a:pt x="44" y="3"/>
                    </a:cubicBezTo>
                    <a:cubicBezTo>
                      <a:pt x="51" y="2"/>
                      <a:pt x="60" y="3"/>
                      <a:pt x="65" y="10"/>
                    </a:cubicBezTo>
                    <a:cubicBezTo>
                      <a:pt x="70" y="19"/>
                      <a:pt x="71" y="29"/>
                      <a:pt x="75" y="39"/>
                    </a:cubicBezTo>
                    <a:cubicBezTo>
                      <a:pt x="77" y="47"/>
                      <a:pt x="81" y="56"/>
                      <a:pt x="79" y="64"/>
                    </a:cubicBezTo>
                    <a:cubicBezTo>
                      <a:pt x="76" y="66"/>
                      <a:pt x="71" y="65"/>
                      <a:pt x="69" y="61"/>
                    </a:cubicBezTo>
                    <a:cubicBezTo>
                      <a:pt x="65" y="50"/>
                      <a:pt x="62" y="37"/>
                      <a:pt x="58" y="26"/>
                    </a:cubicBezTo>
                    <a:cubicBezTo>
                      <a:pt x="57" y="24"/>
                      <a:pt x="55" y="22"/>
                      <a:pt x="54" y="21"/>
                    </a:cubicBezTo>
                    <a:cubicBezTo>
                      <a:pt x="59" y="44"/>
                      <a:pt x="67" y="67"/>
                      <a:pt x="73" y="91"/>
                    </a:cubicBezTo>
                    <a:cubicBezTo>
                      <a:pt x="68" y="91"/>
                      <a:pt x="62" y="91"/>
                      <a:pt x="56" y="91"/>
                    </a:cubicBezTo>
                    <a:cubicBezTo>
                      <a:pt x="56" y="107"/>
                      <a:pt x="56" y="124"/>
                      <a:pt x="56" y="140"/>
                    </a:cubicBezTo>
                    <a:cubicBezTo>
                      <a:pt x="56" y="144"/>
                      <a:pt x="54" y="149"/>
                      <a:pt x="49" y="148"/>
                    </a:cubicBezTo>
                    <a:cubicBezTo>
                      <a:pt x="45" y="149"/>
                      <a:pt x="42" y="145"/>
                      <a:pt x="43" y="141"/>
                    </a:cubicBezTo>
                    <a:cubicBezTo>
                      <a:pt x="42" y="124"/>
                      <a:pt x="43" y="107"/>
                      <a:pt x="43" y="91"/>
                    </a:cubicBezTo>
                    <a:cubicBezTo>
                      <a:pt x="42" y="91"/>
                      <a:pt x="39" y="91"/>
                      <a:pt x="38" y="91"/>
                    </a:cubicBezTo>
                    <a:cubicBezTo>
                      <a:pt x="38" y="108"/>
                      <a:pt x="39" y="125"/>
                      <a:pt x="38" y="142"/>
                    </a:cubicBezTo>
                    <a:cubicBezTo>
                      <a:pt x="38" y="150"/>
                      <a:pt x="26" y="150"/>
                      <a:pt x="25" y="142"/>
                    </a:cubicBezTo>
                    <a:cubicBezTo>
                      <a:pt x="25" y="125"/>
                      <a:pt x="25" y="108"/>
                      <a:pt x="25" y="91"/>
                    </a:cubicBezTo>
                    <a:cubicBezTo>
                      <a:pt x="19" y="91"/>
                      <a:pt x="13" y="91"/>
                      <a:pt x="8" y="91"/>
                    </a:cubicBezTo>
                    <a:cubicBezTo>
                      <a:pt x="13" y="68"/>
                      <a:pt x="19" y="45"/>
                      <a:pt x="25" y="22"/>
                    </a:cubicBezTo>
                    <a:cubicBezTo>
                      <a:pt x="24" y="23"/>
                      <a:pt x="23" y="24"/>
                      <a:pt x="22" y="24"/>
                    </a:cubicBezTo>
                    <a:cubicBezTo>
                      <a:pt x="18" y="36"/>
                      <a:pt x="15" y="49"/>
                      <a:pt x="11" y="61"/>
                    </a:cubicBezTo>
                    <a:cubicBezTo>
                      <a:pt x="10" y="67"/>
                      <a:pt x="0" y="67"/>
                      <a:pt x="0" y="60"/>
                    </a:cubicBezTo>
                    <a:cubicBezTo>
                      <a:pt x="1" y="51"/>
                      <a:pt x="4" y="42"/>
                      <a:pt x="7" y="33"/>
                    </a:cubicBezTo>
                    <a:cubicBezTo>
                      <a:pt x="10" y="24"/>
                      <a:pt x="11" y="14"/>
                      <a:pt x="17" y="7"/>
                    </a:cubicBezTo>
                    <a:close/>
                  </a:path>
                </a:pathLst>
              </a:custGeom>
              <a:solidFill>
                <a:srgbClr val="0091D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grpSp>
        <p:nvGrpSpPr>
          <p:cNvPr id="141" name="Group 140"/>
          <p:cNvGrpSpPr/>
          <p:nvPr/>
        </p:nvGrpSpPr>
        <p:grpSpPr>
          <a:xfrm>
            <a:off x="4234180" y="1544674"/>
            <a:ext cx="914400" cy="914400"/>
            <a:chOff x="4234180" y="1937011"/>
            <a:chExt cx="914400" cy="914400"/>
          </a:xfrm>
        </p:grpSpPr>
        <p:sp>
          <p:nvSpPr>
            <p:cNvPr id="142" name="Oval 31"/>
            <p:cNvSpPr/>
            <p:nvPr/>
          </p:nvSpPr>
          <p:spPr>
            <a:xfrm>
              <a:off x="4234180" y="1937011"/>
              <a:ext cx="914400" cy="9144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5E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2" dirty="0">
                <a:solidFill>
                  <a:srgbClr val="FFFFFF"/>
                </a:solidFill>
              </a:endParaRPr>
            </a:p>
          </p:txBody>
        </p:sp>
        <p:grpSp>
          <p:nvGrpSpPr>
            <p:cNvPr id="143" name="Group 32"/>
            <p:cNvGrpSpPr/>
            <p:nvPr/>
          </p:nvGrpSpPr>
          <p:grpSpPr>
            <a:xfrm>
              <a:off x="4394596" y="2097427"/>
              <a:ext cx="593569" cy="593569"/>
              <a:chOff x="2967038" y="4826000"/>
              <a:chExt cx="619125" cy="619125"/>
            </a:xfrm>
            <a:solidFill>
              <a:srgbClr val="00338D"/>
            </a:solidFill>
          </p:grpSpPr>
          <p:sp>
            <p:nvSpPr>
              <p:cNvPr id="144" name="Freeform 32"/>
              <p:cNvSpPr>
                <a:spLocks noEditPoints="1"/>
              </p:cNvSpPr>
              <p:nvPr/>
            </p:nvSpPr>
            <p:spPr bwMode="auto">
              <a:xfrm>
                <a:off x="3195638" y="5054600"/>
                <a:ext cx="350837" cy="350837"/>
              </a:xfrm>
              <a:custGeom>
                <a:avLst/>
                <a:gdLst/>
                <a:ahLst/>
                <a:cxnLst>
                  <a:cxn ang="0">
                    <a:pos x="15" y="3"/>
                  </a:cxn>
                  <a:cxn ang="0">
                    <a:pos x="15" y="3"/>
                  </a:cxn>
                  <a:cxn ang="0">
                    <a:pos x="25" y="0"/>
                  </a:cxn>
                  <a:cxn ang="0">
                    <a:pos x="39" y="14"/>
                  </a:cxn>
                  <a:cxn ang="0">
                    <a:pos x="36" y="24"/>
                  </a:cxn>
                  <a:cxn ang="0">
                    <a:pos x="36" y="25"/>
                  </a:cxn>
                  <a:cxn ang="0">
                    <a:pos x="74" y="62"/>
                  </a:cxn>
                  <a:cxn ang="0">
                    <a:pos x="74" y="74"/>
                  </a:cxn>
                  <a:cxn ang="0">
                    <a:pos x="74" y="74"/>
                  </a:cxn>
                  <a:cxn ang="0">
                    <a:pos x="62" y="74"/>
                  </a:cxn>
                  <a:cxn ang="0">
                    <a:pos x="25" y="36"/>
                  </a:cxn>
                  <a:cxn ang="0">
                    <a:pos x="24" y="36"/>
                  </a:cxn>
                  <a:cxn ang="0">
                    <a:pos x="14" y="39"/>
                  </a:cxn>
                  <a:cxn ang="0">
                    <a:pos x="0" y="25"/>
                  </a:cxn>
                  <a:cxn ang="0">
                    <a:pos x="3" y="15"/>
                  </a:cxn>
                  <a:cxn ang="0">
                    <a:pos x="3" y="15"/>
                  </a:cxn>
                  <a:cxn ang="0">
                    <a:pos x="4" y="15"/>
                  </a:cxn>
                  <a:cxn ang="0">
                    <a:pos x="13" y="25"/>
                  </a:cxn>
                  <a:cxn ang="0">
                    <a:pos x="21" y="21"/>
                  </a:cxn>
                  <a:cxn ang="0">
                    <a:pos x="25" y="13"/>
                  </a:cxn>
                  <a:cxn ang="0">
                    <a:pos x="15" y="4"/>
                  </a:cxn>
                  <a:cxn ang="0">
                    <a:pos x="15" y="3"/>
                  </a:cxn>
                  <a:cxn ang="0">
                    <a:pos x="65" y="65"/>
                  </a:cxn>
                  <a:cxn ang="0">
                    <a:pos x="71" y="65"/>
                  </a:cxn>
                  <a:cxn ang="0">
                    <a:pos x="71" y="71"/>
                  </a:cxn>
                  <a:cxn ang="0">
                    <a:pos x="65" y="71"/>
                  </a:cxn>
                  <a:cxn ang="0">
                    <a:pos x="65" y="65"/>
                  </a:cxn>
                </a:cxnLst>
                <a:rect l="0" t="0" r="r" b="b"/>
                <a:pathLst>
                  <a:path w="78" h="78">
                    <a:moveTo>
                      <a:pt x="15" y="3"/>
                    </a:moveTo>
                    <a:cubicBezTo>
                      <a:pt x="15" y="3"/>
                      <a:pt x="15" y="3"/>
                      <a:pt x="15" y="3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39" y="14"/>
                      <a:pt x="39" y="14"/>
                      <a:pt x="39" y="14"/>
                    </a:cubicBezTo>
                    <a:cubicBezTo>
                      <a:pt x="36" y="24"/>
                      <a:pt x="36" y="24"/>
                      <a:pt x="36" y="24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74" y="62"/>
                      <a:pt x="74" y="62"/>
                      <a:pt x="74" y="62"/>
                    </a:cubicBezTo>
                    <a:cubicBezTo>
                      <a:pt x="78" y="65"/>
                      <a:pt x="77" y="71"/>
                      <a:pt x="74" y="74"/>
                    </a:cubicBezTo>
                    <a:cubicBezTo>
                      <a:pt x="74" y="74"/>
                      <a:pt x="74" y="74"/>
                      <a:pt x="74" y="74"/>
                    </a:cubicBezTo>
                    <a:cubicBezTo>
                      <a:pt x="71" y="77"/>
                      <a:pt x="65" y="78"/>
                      <a:pt x="62" y="74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14" y="39"/>
                      <a:pt x="14" y="39"/>
                      <a:pt x="14" y="3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21" y="21"/>
                      <a:pt x="21" y="21"/>
                      <a:pt x="21" y="21"/>
                    </a:cubicBezTo>
                    <a:cubicBezTo>
                      <a:pt x="25" y="13"/>
                      <a:pt x="25" y="13"/>
                      <a:pt x="25" y="1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5" y="3"/>
                      <a:pt x="15" y="3"/>
                      <a:pt x="15" y="3"/>
                    </a:cubicBezTo>
                    <a:close/>
                    <a:moveTo>
                      <a:pt x="65" y="65"/>
                    </a:moveTo>
                    <a:cubicBezTo>
                      <a:pt x="67" y="63"/>
                      <a:pt x="69" y="63"/>
                      <a:pt x="71" y="65"/>
                    </a:cubicBezTo>
                    <a:cubicBezTo>
                      <a:pt x="72" y="66"/>
                      <a:pt x="72" y="69"/>
                      <a:pt x="71" y="71"/>
                    </a:cubicBezTo>
                    <a:cubicBezTo>
                      <a:pt x="69" y="72"/>
                      <a:pt x="67" y="72"/>
                      <a:pt x="65" y="71"/>
                    </a:cubicBezTo>
                    <a:cubicBezTo>
                      <a:pt x="63" y="69"/>
                      <a:pt x="63" y="66"/>
                      <a:pt x="65" y="65"/>
                    </a:cubicBezTo>
                    <a:close/>
                  </a:path>
                </a:pathLst>
              </a:custGeom>
              <a:solidFill>
                <a:srgbClr val="005EB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45" name="Freeform 33"/>
              <p:cNvSpPr>
                <a:spLocks/>
              </p:cNvSpPr>
              <p:nvPr/>
            </p:nvSpPr>
            <p:spPr bwMode="auto">
              <a:xfrm>
                <a:off x="2967038" y="4826000"/>
                <a:ext cx="619125" cy="619125"/>
              </a:xfrm>
              <a:custGeom>
                <a:avLst/>
                <a:gdLst/>
                <a:ahLst/>
                <a:cxnLst>
                  <a:cxn ang="0">
                    <a:pos x="79" y="0"/>
                  </a:cxn>
                  <a:cxn ang="0">
                    <a:pos x="82" y="18"/>
                  </a:cxn>
                  <a:cxn ang="0">
                    <a:pos x="96" y="24"/>
                  </a:cxn>
                  <a:cxn ang="0">
                    <a:pos x="111" y="13"/>
                  </a:cxn>
                  <a:cxn ang="0">
                    <a:pos x="125" y="27"/>
                  </a:cxn>
                  <a:cxn ang="0">
                    <a:pos x="114" y="42"/>
                  </a:cxn>
                  <a:cxn ang="0">
                    <a:pos x="120" y="56"/>
                  </a:cxn>
                  <a:cxn ang="0">
                    <a:pos x="138" y="59"/>
                  </a:cxn>
                  <a:cxn ang="0">
                    <a:pos x="138" y="79"/>
                  </a:cxn>
                  <a:cxn ang="0">
                    <a:pos x="120" y="82"/>
                  </a:cxn>
                  <a:cxn ang="0">
                    <a:pos x="116" y="91"/>
                  </a:cxn>
                  <a:cxn ang="0">
                    <a:pos x="104" y="80"/>
                  </a:cxn>
                  <a:cxn ang="0">
                    <a:pos x="106" y="74"/>
                  </a:cxn>
                  <a:cxn ang="0">
                    <a:pos x="74" y="32"/>
                  </a:cxn>
                  <a:cxn ang="0">
                    <a:pos x="32" y="64"/>
                  </a:cxn>
                  <a:cxn ang="0">
                    <a:pos x="64" y="106"/>
                  </a:cxn>
                  <a:cxn ang="0">
                    <a:pos x="81" y="104"/>
                  </a:cxn>
                  <a:cxn ang="0">
                    <a:pos x="92" y="116"/>
                  </a:cxn>
                  <a:cxn ang="0">
                    <a:pos x="82" y="120"/>
                  </a:cxn>
                  <a:cxn ang="0">
                    <a:pos x="79" y="138"/>
                  </a:cxn>
                  <a:cxn ang="0">
                    <a:pos x="59" y="138"/>
                  </a:cxn>
                  <a:cxn ang="0">
                    <a:pos x="56" y="120"/>
                  </a:cxn>
                  <a:cxn ang="0">
                    <a:pos x="42" y="114"/>
                  </a:cxn>
                  <a:cxn ang="0">
                    <a:pos x="27" y="125"/>
                  </a:cxn>
                  <a:cxn ang="0">
                    <a:pos x="13" y="111"/>
                  </a:cxn>
                  <a:cxn ang="0">
                    <a:pos x="24" y="96"/>
                  </a:cxn>
                  <a:cxn ang="0">
                    <a:pos x="18" y="82"/>
                  </a:cxn>
                  <a:cxn ang="0">
                    <a:pos x="0" y="79"/>
                  </a:cxn>
                  <a:cxn ang="0">
                    <a:pos x="0" y="59"/>
                  </a:cxn>
                  <a:cxn ang="0">
                    <a:pos x="18" y="56"/>
                  </a:cxn>
                  <a:cxn ang="0">
                    <a:pos x="24" y="42"/>
                  </a:cxn>
                  <a:cxn ang="0">
                    <a:pos x="13" y="27"/>
                  </a:cxn>
                  <a:cxn ang="0">
                    <a:pos x="27" y="13"/>
                  </a:cxn>
                  <a:cxn ang="0">
                    <a:pos x="42" y="24"/>
                  </a:cxn>
                  <a:cxn ang="0">
                    <a:pos x="56" y="18"/>
                  </a:cxn>
                  <a:cxn ang="0">
                    <a:pos x="59" y="0"/>
                  </a:cxn>
                  <a:cxn ang="0">
                    <a:pos x="79" y="0"/>
                  </a:cxn>
                </a:cxnLst>
                <a:rect l="0" t="0" r="r" b="b"/>
                <a:pathLst>
                  <a:path w="138" h="138">
                    <a:moveTo>
                      <a:pt x="79" y="0"/>
                    </a:moveTo>
                    <a:cubicBezTo>
                      <a:pt x="82" y="18"/>
                      <a:pt x="82" y="18"/>
                      <a:pt x="82" y="18"/>
                    </a:cubicBezTo>
                    <a:cubicBezTo>
                      <a:pt x="96" y="24"/>
                      <a:pt x="96" y="24"/>
                      <a:pt x="96" y="24"/>
                    </a:cubicBezTo>
                    <a:cubicBezTo>
                      <a:pt x="111" y="13"/>
                      <a:pt x="111" y="13"/>
                      <a:pt x="111" y="13"/>
                    </a:cubicBezTo>
                    <a:cubicBezTo>
                      <a:pt x="125" y="27"/>
                      <a:pt x="125" y="27"/>
                      <a:pt x="125" y="27"/>
                    </a:cubicBezTo>
                    <a:cubicBezTo>
                      <a:pt x="114" y="42"/>
                      <a:pt x="114" y="42"/>
                      <a:pt x="114" y="42"/>
                    </a:cubicBezTo>
                    <a:cubicBezTo>
                      <a:pt x="120" y="56"/>
                      <a:pt x="120" y="56"/>
                      <a:pt x="120" y="56"/>
                    </a:cubicBezTo>
                    <a:cubicBezTo>
                      <a:pt x="138" y="59"/>
                      <a:pt x="138" y="59"/>
                      <a:pt x="138" y="59"/>
                    </a:cubicBezTo>
                    <a:cubicBezTo>
                      <a:pt x="138" y="79"/>
                      <a:pt x="138" y="79"/>
                      <a:pt x="138" y="79"/>
                    </a:cubicBezTo>
                    <a:cubicBezTo>
                      <a:pt x="120" y="82"/>
                      <a:pt x="120" y="82"/>
                      <a:pt x="120" y="82"/>
                    </a:cubicBezTo>
                    <a:cubicBezTo>
                      <a:pt x="116" y="91"/>
                      <a:pt x="116" y="91"/>
                      <a:pt x="116" y="91"/>
                    </a:cubicBezTo>
                    <a:cubicBezTo>
                      <a:pt x="104" y="80"/>
                      <a:pt x="104" y="80"/>
                      <a:pt x="104" y="80"/>
                    </a:cubicBezTo>
                    <a:cubicBezTo>
                      <a:pt x="105" y="78"/>
                      <a:pt x="105" y="76"/>
                      <a:pt x="106" y="74"/>
                    </a:cubicBezTo>
                    <a:cubicBezTo>
                      <a:pt x="108" y="54"/>
                      <a:pt x="94" y="35"/>
                      <a:pt x="74" y="32"/>
                    </a:cubicBezTo>
                    <a:cubicBezTo>
                      <a:pt x="54" y="30"/>
                      <a:pt x="35" y="44"/>
                      <a:pt x="32" y="64"/>
                    </a:cubicBezTo>
                    <a:cubicBezTo>
                      <a:pt x="30" y="84"/>
                      <a:pt x="44" y="103"/>
                      <a:pt x="64" y="106"/>
                    </a:cubicBezTo>
                    <a:cubicBezTo>
                      <a:pt x="70" y="106"/>
                      <a:pt x="76" y="106"/>
                      <a:pt x="81" y="104"/>
                    </a:cubicBezTo>
                    <a:cubicBezTo>
                      <a:pt x="92" y="116"/>
                      <a:pt x="92" y="116"/>
                      <a:pt x="92" y="116"/>
                    </a:cubicBezTo>
                    <a:cubicBezTo>
                      <a:pt x="82" y="120"/>
                      <a:pt x="82" y="120"/>
                      <a:pt x="82" y="120"/>
                    </a:cubicBezTo>
                    <a:cubicBezTo>
                      <a:pt x="79" y="138"/>
                      <a:pt x="79" y="138"/>
                      <a:pt x="79" y="138"/>
                    </a:cubicBezTo>
                    <a:cubicBezTo>
                      <a:pt x="59" y="138"/>
                      <a:pt x="59" y="138"/>
                      <a:pt x="59" y="138"/>
                    </a:cubicBezTo>
                    <a:cubicBezTo>
                      <a:pt x="56" y="120"/>
                      <a:pt x="56" y="120"/>
                      <a:pt x="56" y="120"/>
                    </a:cubicBezTo>
                    <a:cubicBezTo>
                      <a:pt x="42" y="114"/>
                      <a:pt x="42" y="114"/>
                      <a:pt x="42" y="114"/>
                    </a:cubicBezTo>
                    <a:cubicBezTo>
                      <a:pt x="27" y="125"/>
                      <a:pt x="27" y="125"/>
                      <a:pt x="27" y="125"/>
                    </a:cubicBezTo>
                    <a:cubicBezTo>
                      <a:pt x="13" y="111"/>
                      <a:pt x="13" y="111"/>
                      <a:pt x="13" y="111"/>
                    </a:cubicBezTo>
                    <a:cubicBezTo>
                      <a:pt x="24" y="96"/>
                      <a:pt x="24" y="96"/>
                      <a:pt x="24" y="96"/>
                    </a:cubicBezTo>
                    <a:cubicBezTo>
                      <a:pt x="18" y="82"/>
                      <a:pt x="18" y="82"/>
                      <a:pt x="18" y="82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24" y="42"/>
                      <a:pt x="24" y="42"/>
                      <a:pt x="24" y="42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2" y="24"/>
                      <a:pt x="42" y="24"/>
                      <a:pt x="42" y="24"/>
                    </a:cubicBezTo>
                    <a:cubicBezTo>
                      <a:pt x="56" y="18"/>
                      <a:pt x="56" y="18"/>
                      <a:pt x="56" y="18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79" y="0"/>
                      <a:pt x="79" y="0"/>
                      <a:pt x="79" y="0"/>
                    </a:cubicBezTo>
                    <a:close/>
                  </a:path>
                </a:pathLst>
              </a:custGeom>
              <a:solidFill>
                <a:srgbClr val="005EB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77913" tIns="38957" rIns="77913" bIns="38957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62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146" name="TextBox 145"/>
          <p:cNvSpPr txBox="1"/>
          <p:nvPr/>
        </p:nvSpPr>
        <p:spPr>
          <a:xfrm>
            <a:off x="9364800" y="2479012"/>
            <a:ext cx="1371600" cy="457200"/>
          </a:xfrm>
          <a:prstGeom prst="rect">
            <a:avLst/>
          </a:prstGeom>
          <a:noFill/>
        </p:spPr>
        <p:txBody>
          <a:bodyPr wrap="none" lIns="54610" tIns="54610" rIns="54610" bIns="54610" rtlCol="0" anchor="ctr">
            <a:noAutofit/>
          </a:bodyPr>
          <a:lstStyle/>
          <a:p>
            <a:pPr algn="ctr"/>
            <a:r>
              <a:rPr lang="en-US" sz="1400" b="1" dirty="0" smtClean="0">
                <a:solidFill>
                  <a:srgbClr val="483698"/>
                </a:solidFill>
                <a:cs typeface="Calibri" panose="020F0502020204030204" pitchFamily="34" charset="0"/>
              </a:rPr>
              <a:t>Organizational Shifts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8907600" y="2814153"/>
            <a:ext cx="2286000" cy="914400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500" dirty="0"/>
              <a:t>Large-scale organizational shifts are underway at top U.S. banks related to cyber risk and information security </a:t>
            </a:r>
            <a:r>
              <a:rPr lang="en-US" sz="1500" dirty="0" smtClean="0"/>
              <a:t>management.</a:t>
            </a:r>
            <a:endParaRPr lang="en-US" sz="1500" dirty="0"/>
          </a:p>
        </p:txBody>
      </p:sp>
      <p:grpSp>
        <p:nvGrpSpPr>
          <p:cNvPr id="148" name="Group 147"/>
          <p:cNvGrpSpPr/>
          <p:nvPr/>
        </p:nvGrpSpPr>
        <p:grpSpPr>
          <a:xfrm>
            <a:off x="9594314" y="1544674"/>
            <a:ext cx="914400" cy="914400"/>
            <a:chOff x="9594314" y="1820899"/>
            <a:chExt cx="914400" cy="914400"/>
          </a:xfrm>
        </p:grpSpPr>
        <p:sp>
          <p:nvSpPr>
            <p:cNvPr id="149" name="Oval 148"/>
            <p:cNvSpPr/>
            <p:nvPr/>
          </p:nvSpPr>
          <p:spPr>
            <a:xfrm>
              <a:off x="9594314" y="1820899"/>
              <a:ext cx="914400" cy="914400"/>
            </a:xfrm>
            <a:prstGeom prst="ellipse">
              <a:avLst/>
            </a:prstGeom>
            <a:noFill/>
            <a:ln w="28575">
              <a:solidFill>
                <a:srgbClr val="48369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610" tIns="54610" rIns="54610" bIns="54610" rtlCol="0" anchor="ctr"/>
            <a:lstStyle/>
            <a:p>
              <a:pPr algn="l"/>
              <a:endParaRPr lang="en-US" sz="1500" dirty="0" smtClean="0">
                <a:solidFill>
                  <a:schemeClr val="bg1"/>
                </a:solidFill>
              </a:endParaRPr>
            </a:p>
          </p:txBody>
        </p:sp>
        <p:grpSp>
          <p:nvGrpSpPr>
            <p:cNvPr id="150" name="Group 603"/>
            <p:cNvGrpSpPr/>
            <p:nvPr/>
          </p:nvGrpSpPr>
          <p:grpSpPr>
            <a:xfrm>
              <a:off x="9716716" y="2012419"/>
              <a:ext cx="669596" cy="521834"/>
              <a:chOff x="4637088" y="3200425"/>
              <a:chExt cx="798512" cy="622300"/>
            </a:xfrm>
            <a:solidFill>
              <a:srgbClr val="00338D"/>
            </a:solidFill>
          </p:grpSpPr>
          <p:sp>
            <p:nvSpPr>
              <p:cNvPr id="151" name="Freeform 83"/>
              <p:cNvSpPr>
                <a:spLocks noEditPoints="1"/>
              </p:cNvSpPr>
              <p:nvPr/>
            </p:nvSpPr>
            <p:spPr bwMode="auto">
              <a:xfrm>
                <a:off x="4637088" y="3522687"/>
                <a:ext cx="288925" cy="300038"/>
              </a:xfrm>
              <a:custGeom>
                <a:avLst/>
                <a:gdLst/>
                <a:ahLst/>
                <a:cxnLst>
                  <a:cxn ang="0">
                    <a:pos x="56" y="17"/>
                  </a:cxn>
                  <a:cxn ang="0">
                    <a:pos x="39" y="0"/>
                  </a:cxn>
                  <a:cxn ang="0">
                    <a:pos x="22" y="17"/>
                  </a:cxn>
                  <a:cxn ang="0">
                    <a:pos x="56" y="17"/>
                  </a:cxn>
                  <a:cxn ang="0">
                    <a:pos x="0" y="80"/>
                  </a:cxn>
                  <a:cxn ang="0">
                    <a:pos x="5" y="56"/>
                  </a:cxn>
                  <a:cxn ang="0">
                    <a:pos x="23" y="43"/>
                  </a:cxn>
                  <a:cxn ang="0">
                    <a:pos x="25" y="43"/>
                  </a:cxn>
                  <a:cxn ang="0">
                    <a:pos x="36" y="60"/>
                  </a:cxn>
                  <a:cxn ang="0">
                    <a:pos x="36" y="52"/>
                  </a:cxn>
                  <a:cxn ang="0">
                    <a:pos x="34" y="49"/>
                  </a:cxn>
                  <a:cxn ang="0">
                    <a:pos x="39" y="46"/>
                  </a:cxn>
                  <a:cxn ang="0">
                    <a:pos x="44" y="49"/>
                  </a:cxn>
                  <a:cxn ang="0">
                    <a:pos x="42" y="52"/>
                  </a:cxn>
                  <a:cxn ang="0">
                    <a:pos x="42" y="60"/>
                  </a:cxn>
                  <a:cxn ang="0">
                    <a:pos x="53" y="43"/>
                  </a:cxn>
                  <a:cxn ang="0">
                    <a:pos x="55" y="43"/>
                  </a:cxn>
                  <a:cxn ang="0">
                    <a:pos x="73" y="56"/>
                  </a:cxn>
                  <a:cxn ang="0">
                    <a:pos x="77" y="80"/>
                  </a:cxn>
                  <a:cxn ang="0">
                    <a:pos x="0" y="80"/>
                  </a:cxn>
                </a:cxnLst>
                <a:rect l="0" t="0" r="r" b="b"/>
                <a:pathLst>
                  <a:path w="77" h="80">
                    <a:moveTo>
                      <a:pt x="56" y="17"/>
                    </a:moveTo>
                    <a:cubicBezTo>
                      <a:pt x="55" y="7"/>
                      <a:pt x="49" y="0"/>
                      <a:pt x="39" y="0"/>
                    </a:cubicBezTo>
                    <a:cubicBezTo>
                      <a:pt x="28" y="0"/>
                      <a:pt x="22" y="7"/>
                      <a:pt x="22" y="17"/>
                    </a:cubicBezTo>
                    <a:cubicBezTo>
                      <a:pt x="22" y="52"/>
                      <a:pt x="56" y="52"/>
                      <a:pt x="56" y="17"/>
                    </a:cubicBezTo>
                    <a:close/>
                    <a:moveTo>
                      <a:pt x="0" y="80"/>
                    </a:moveTo>
                    <a:cubicBezTo>
                      <a:pt x="1" y="72"/>
                      <a:pt x="1" y="63"/>
                      <a:pt x="5" y="56"/>
                    </a:cubicBezTo>
                    <a:cubicBezTo>
                      <a:pt x="8" y="50"/>
                      <a:pt x="15" y="43"/>
                      <a:pt x="23" y="43"/>
                    </a:cubicBezTo>
                    <a:cubicBezTo>
                      <a:pt x="25" y="43"/>
                      <a:pt x="25" y="43"/>
                      <a:pt x="25" y="43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36" y="52"/>
                      <a:pt x="36" y="52"/>
                      <a:pt x="36" y="52"/>
                    </a:cubicBezTo>
                    <a:cubicBezTo>
                      <a:pt x="34" y="49"/>
                      <a:pt x="34" y="49"/>
                      <a:pt x="34" y="49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44" y="49"/>
                      <a:pt x="44" y="49"/>
                      <a:pt x="44" y="49"/>
                    </a:cubicBezTo>
                    <a:cubicBezTo>
                      <a:pt x="42" y="52"/>
                      <a:pt x="42" y="52"/>
                      <a:pt x="42" y="52"/>
                    </a:cubicBezTo>
                    <a:cubicBezTo>
                      <a:pt x="42" y="60"/>
                      <a:pt x="42" y="60"/>
                      <a:pt x="42" y="60"/>
                    </a:cubicBezTo>
                    <a:cubicBezTo>
                      <a:pt x="53" y="43"/>
                      <a:pt x="53" y="43"/>
                      <a:pt x="53" y="43"/>
                    </a:cubicBezTo>
                    <a:cubicBezTo>
                      <a:pt x="55" y="43"/>
                      <a:pt x="55" y="43"/>
                      <a:pt x="55" y="43"/>
                    </a:cubicBezTo>
                    <a:cubicBezTo>
                      <a:pt x="63" y="43"/>
                      <a:pt x="69" y="50"/>
                      <a:pt x="73" y="56"/>
                    </a:cubicBezTo>
                    <a:cubicBezTo>
                      <a:pt x="76" y="63"/>
                      <a:pt x="77" y="72"/>
                      <a:pt x="77" y="80"/>
                    </a:cubicBez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48369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" name="Freeform 84"/>
              <p:cNvSpPr>
                <a:spLocks noEditPoints="1"/>
              </p:cNvSpPr>
              <p:nvPr/>
            </p:nvSpPr>
            <p:spPr bwMode="auto">
              <a:xfrm>
                <a:off x="5146675" y="3522687"/>
                <a:ext cx="288925" cy="300038"/>
              </a:xfrm>
              <a:custGeom>
                <a:avLst/>
                <a:gdLst/>
                <a:ahLst/>
                <a:cxnLst>
                  <a:cxn ang="0">
                    <a:pos x="55" y="17"/>
                  </a:cxn>
                  <a:cxn ang="0">
                    <a:pos x="39" y="0"/>
                  </a:cxn>
                  <a:cxn ang="0">
                    <a:pos x="22" y="17"/>
                  </a:cxn>
                  <a:cxn ang="0">
                    <a:pos x="55" y="17"/>
                  </a:cxn>
                  <a:cxn ang="0">
                    <a:pos x="0" y="80"/>
                  </a:cxn>
                  <a:cxn ang="0">
                    <a:pos x="5" y="56"/>
                  </a:cxn>
                  <a:cxn ang="0">
                    <a:pos x="23" y="43"/>
                  </a:cxn>
                  <a:cxn ang="0">
                    <a:pos x="25" y="43"/>
                  </a:cxn>
                  <a:cxn ang="0">
                    <a:pos x="36" y="60"/>
                  </a:cxn>
                  <a:cxn ang="0">
                    <a:pos x="36" y="52"/>
                  </a:cxn>
                  <a:cxn ang="0">
                    <a:pos x="34" y="49"/>
                  </a:cxn>
                  <a:cxn ang="0">
                    <a:pos x="39" y="46"/>
                  </a:cxn>
                  <a:cxn ang="0">
                    <a:pos x="43" y="49"/>
                  </a:cxn>
                  <a:cxn ang="0">
                    <a:pos x="42" y="52"/>
                  </a:cxn>
                  <a:cxn ang="0">
                    <a:pos x="42" y="60"/>
                  </a:cxn>
                  <a:cxn ang="0">
                    <a:pos x="53" y="43"/>
                  </a:cxn>
                  <a:cxn ang="0">
                    <a:pos x="54" y="43"/>
                  </a:cxn>
                  <a:cxn ang="0">
                    <a:pos x="73" y="56"/>
                  </a:cxn>
                  <a:cxn ang="0">
                    <a:pos x="77" y="80"/>
                  </a:cxn>
                  <a:cxn ang="0">
                    <a:pos x="0" y="80"/>
                  </a:cxn>
                </a:cxnLst>
                <a:rect l="0" t="0" r="r" b="b"/>
                <a:pathLst>
                  <a:path w="77" h="80">
                    <a:moveTo>
                      <a:pt x="55" y="17"/>
                    </a:moveTo>
                    <a:cubicBezTo>
                      <a:pt x="55" y="7"/>
                      <a:pt x="49" y="0"/>
                      <a:pt x="39" y="0"/>
                    </a:cubicBezTo>
                    <a:cubicBezTo>
                      <a:pt x="28" y="0"/>
                      <a:pt x="22" y="7"/>
                      <a:pt x="22" y="17"/>
                    </a:cubicBezTo>
                    <a:cubicBezTo>
                      <a:pt x="22" y="52"/>
                      <a:pt x="56" y="52"/>
                      <a:pt x="55" y="17"/>
                    </a:cubicBezTo>
                    <a:close/>
                    <a:moveTo>
                      <a:pt x="0" y="80"/>
                    </a:moveTo>
                    <a:cubicBezTo>
                      <a:pt x="0" y="72"/>
                      <a:pt x="1" y="63"/>
                      <a:pt x="5" y="56"/>
                    </a:cubicBezTo>
                    <a:cubicBezTo>
                      <a:pt x="8" y="50"/>
                      <a:pt x="15" y="43"/>
                      <a:pt x="23" y="43"/>
                    </a:cubicBezTo>
                    <a:cubicBezTo>
                      <a:pt x="25" y="43"/>
                      <a:pt x="25" y="43"/>
                      <a:pt x="25" y="43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36" y="52"/>
                      <a:pt x="36" y="52"/>
                      <a:pt x="36" y="52"/>
                    </a:cubicBezTo>
                    <a:cubicBezTo>
                      <a:pt x="34" y="49"/>
                      <a:pt x="34" y="49"/>
                      <a:pt x="34" y="49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43" y="49"/>
                      <a:pt x="43" y="49"/>
                      <a:pt x="43" y="49"/>
                    </a:cubicBezTo>
                    <a:cubicBezTo>
                      <a:pt x="42" y="52"/>
                      <a:pt x="42" y="52"/>
                      <a:pt x="42" y="52"/>
                    </a:cubicBezTo>
                    <a:cubicBezTo>
                      <a:pt x="42" y="60"/>
                      <a:pt x="42" y="60"/>
                      <a:pt x="42" y="60"/>
                    </a:cubicBezTo>
                    <a:cubicBezTo>
                      <a:pt x="53" y="43"/>
                      <a:pt x="53" y="43"/>
                      <a:pt x="53" y="43"/>
                    </a:cubicBezTo>
                    <a:cubicBezTo>
                      <a:pt x="54" y="43"/>
                      <a:pt x="54" y="43"/>
                      <a:pt x="54" y="43"/>
                    </a:cubicBezTo>
                    <a:cubicBezTo>
                      <a:pt x="62" y="43"/>
                      <a:pt x="69" y="50"/>
                      <a:pt x="73" y="56"/>
                    </a:cubicBezTo>
                    <a:cubicBezTo>
                      <a:pt x="76" y="63"/>
                      <a:pt x="77" y="72"/>
                      <a:pt x="77" y="80"/>
                    </a:cubicBez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48369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" name="Freeform 85"/>
              <p:cNvSpPr>
                <a:spLocks noEditPoints="1"/>
              </p:cNvSpPr>
              <p:nvPr/>
            </p:nvSpPr>
            <p:spPr bwMode="auto">
              <a:xfrm>
                <a:off x="4899025" y="3200425"/>
                <a:ext cx="288925" cy="300038"/>
              </a:xfrm>
              <a:custGeom>
                <a:avLst/>
                <a:gdLst/>
                <a:ahLst/>
                <a:cxnLst>
                  <a:cxn ang="0">
                    <a:pos x="55" y="17"/>
                  </a:cxn>
                  <a:cxn ang="0">
                    <a:pos x="39" y="0"/>
                  </a:cxn>
                  <a:cxn ang="0">
                    <a:pos x="22" y="17"/>
                  </a:cxn>
                  <a:cxn ang="0">
                    <a:pos x="55" y="17"/>
                  </a:cxn>
                  <a:cxn ang="0">
                    <a:pos x="0" y="80"/>
                  </a:cxn>
                  <a:cxn ang="0">
                    <a:pos x="5" y="57"/>
                  </a:cxn>
                  <a:cxn ang="0">
                    <a:pos x="23" y="44"/>
                  </a:cxn>
                  <a:cxn ang="0">
                    <a:pos x="25" y="44"/>
                  </a:cxn>
                  <a:cxn ang="0">
                    <a:pos x="36" y="61"/>
                  </a:cxn>
                  <a:cxn ang="0">
                    <a:pos x="36" y="52"/>
                  </a:cxn>
                  <a:cxn ang="0">
                    <a:pos x="34" y="50"/>
                  </a:cxn>
                  <a:cxn ang="0">
                    <a:pos x="39" y="46"/>
                  </a:cxn>
                  <a:cxn ang="0">
                    <a:pos x="43" y="50"/>
                  </a:cxn>
                  <a:cxn ang="0">
                    <a:pos x="42" y="52"/>
                  </a:cxn>
                  <a:cxn ang="0">
                    <a:pos x="42" y="61"/>
                  </a:cxn>
                  <a:cxn ang="0">
                    <a:pos x="53" y="44"/>
                  </a:cxn>
                  <a:cxn ang="0">
                    <a:pos x="54" y="44"/>
                  </a:cxn>
                  <a:cxn ang="0">
                    <a:pos x="73" y="57"/>
                  </a:cxn>
                  <a:cxn ang="0">
                    <a:pos x="77" y="80"/>
                  </a:cxn>
                  <a:cxn ang="0">
                    <a:pos x="0" y="80"/>
                  </a:cxn>
                </a:cxnLst>
                <a:rect l="0" t="0" r="r" b="b"/>
                <a:pathLst>
                  <a:path w="77" h="80">
                    <a:moveTo>
                      <a:pt x="55" y="17"/>
                    </a:moveTo>
                    <a:cubicBezTo>
                      <a:pt x="55" y="8"/>
                      <a:pt x="49" y="0"/>
                      <a:pt x="39" y="0"/>
                    </a:cubicBezTo>
                    <a:cubicBezTo>
                      <a:pt x="28" y="0"/>
                      <a:pt x="22" y="8"/>
                      <a:pt x="22" y="17"/>
                    </a:cubicBezTo>
                    <a:cubicBezTo>
                      <a:pt x="22" y="53"/>
                      <a:pt x="56" y="52"/>
                      <a:pt x="55" y="17"/>
                    </a:cubicBezTo>
                    <a:close/>
                    <a:moveTo>
                      <a:pt x="0" y="80"/>
                    </a:moveTo>
                    <a:cubicBezTo>
                      <a:pt x="0" y="72"/>
                      <a:pt x="1" y="64"/>
                      <a:pt x="5" y="57"/>
                    </a:cubicBezTo>
                    <a:cubicBezTo>
                      <a:pt x="8" y="50"/>
                      <a:pt x="15" y="44"/>
                      <a:pt x="23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36" y="61"/>
                      <a:pt x="36" y="61"/>
                      <a:pt x="36" y="61"/>
                    </a:cubicBezTo>
                    <a:cubicBezTo>
                      <a:pt x="36" y="52"/>
                      <a:pt x="36" y="52"/>
                      <a:pt x="36" y="52"/>
                    </a:cubicBezTo>
                    <a:cubicBezTo>
                      <a:pt x="34" y="50"/>
                      <a:pt x="34" y="50"/>
                      <a:pt x="34" y="50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42" y="52"/>
                      <a:pt x="42" y="52"/>
                      <a:pt x="42" y="52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53" y="44"/>
                      <a:pt x="53" y="44"/>
                      <a:pt x="53" y="44"/>
                    </a:cubicBezTo>
                    <a:cubicBezTo>
                      <a:pt x="54" y="44"/>
                      <a:pt x="54" y="44"/>
                      <a:pt x="54" y="44"/>
                    </a:cubicBezTo>
                    <a:cubicBezTo>
                      <a:pt x="62" y="44"/>
                      <a:pt x="69" y="50"/>
                      <a:pt x="73" y="57"/>
                    </a:cubicBezTo>
                    <a:cubicBezTo>
                      <a:pt x="76" y="64"/>
                      <a:pt x="77" y="72"/>
                      <a:pt x="77" y="80"/>
                    </a:cubicBez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48369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" name="Freeform 86"/>
              <p:cNvSpPr>
                <a:spLocks/>
              </p:cNvSpPr>
              <p:nvPr/>
            </p:nvSpPr>
            <p:spPr bwMode="auto">
              <a:xfrm>
                <a:off x="4945063" y="3536975"/>
                <a:ext cx="201613" cy="176213"/>
              </a:xfrm>
              <a:custGeom>
                <a:avLst/>
                <a:gdLst/>
                <a:ahLst/>
                <a:cxnLst>
                  <a:cxn ang="0">
                    <a:pos x="63" y="81"/>
                  </a:cxn>
                  <a:cxn ang="0">
                    <a:pos x="11" y="111"/>
                  </a:cxn>
                  <a:cxn ang="0">
                    <a:pos x="0" y="90"/>
                  </a:cxn>
                  <a:cxn ang="0">
                    <a:pos x="49" y="59"/>
                  </a:cxn>
                  <a:cxn ang="0">
                    <a:pos x="49" y="0"/>
                  </a:cxn>
                  <a:cxn ang="0">
                    <a:pos x="75" y="0"/>
                  </a:cxn>
                  <a:cxn ang="0">
                    <a:pos x="75" y="59"/>
                  </a:cxn>
                  <a:cxn ang="0">
                    <a:pos x="127" y="90"/>
                  </a:cxn>
                  <a:cxn ang="0">
                    <a:pos x="113" y="111"/>
                  </a:cxn>
                  <a:cxn ang="0">
                    <a:pos x="63" y="81"/>
                  </a:cxn>
                </a:cxnLst>
                <a:rect l="0" t="0" r="r" b="b"/>
                <a:pathLst>
                  <a:path w="127" h="111">
                    <a:moveTo>
                      <a:pt x="63" y="81"/>
                    </a:moveTo>
                    <a:lnTo>
                      <a:pt x="11" y="111"/>
                    </a:lnTo>
                    <a:lnTo>
                      <a:pt x="0" y="90"/>
                    </a:lnTo>
                    <a:lnTo>
                      <a:pt x="49" y="59"/>
                    </a:lnTo>
                    <a:lnTo>
                      <a:pt x="49" y="0"/>
                    </a:lnTo>
                    <a:lnTo>
                      <a:pt x="75" y="0"/>
                    </a:lnTo>
                    <a:lnTo>
                      <a:pt x="75" y="59"/>
                    </a:lnTo>
                    <a:lnTo>
                      <a:pt x="127" y="90"/>
                    </a:lnTo>
                    <a:lnTo>
                      <a:pt x="113" y="111"/>
                    </a:lnTo>
                    <a:lnTo>
                      <a:pt x="63" y="81"/>
                    </a:lnTo>
                    <a:close/>
                  </a:path>
                </a:pathLst>
              </a:custGeom>
              <a:solidFill>
                <a:srgbClr val="48369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155" name="Rectangle 154"/>
          <p:cNvSpPr/>
          <p:nvPr/>
        </p:nvSpPr>
        <p:spPr>
          <a:xfrm>
            <a:off x="1001505" y="4513160"/>
            <a:ext cx="10198308" cy="652142"/>
          </a:xfrm>
          <a:prstGeom prst="rect">
            <a:avLst/>
          </a:prstGeom>
          <a:solidFill>
            <a:srgbClr val="470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r>
              <a:rPr lang="en-US" sz="1500" dirty="0">
                <a:solidFill>
                  <a:schemeClr val="bg1"/>
                </a:solidFill>
              </a:rPr>
              <a:t>Organizations need an effective operational risk management strategy to address dynamic technology and cyber risks and to better enable the business to make their own risk-based decisions</a:t>
            </a:r>
            <a:r>
              <a:rPr lang="en-US" sz="1500" dirty="0" smtClean="0">
                <a:solidFill>
                  <a:schemeClr val="bg1"/>
                </a:solidFill>
              </a:rPr>
              <a:t>.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9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879" y="109728"/>
            <a:ext cx="10185600" cy="944863"/>
          </a:xfrm>
        </p:spPr>
        <p:txBody>
          <a:bodyPr anchor="b"/>
          <a:lstStyle/>
          <a:p>
            <a:r>
              <a:rPr lang="en-US" sz="6600" dirty="0" smtClean="0"/>
              <a:t>The Drivers</a:t>
            </a:r>
            <a:endParaRPr lang="en-US" sz="6600" dirty="0"/>
          </a:p>
        </p:txBody>
      </p:sp>
      <p:sp>
        <p:nvSpPr>
          <p:cNvPr id="12" name="object 3"/>
          <p:cNvSpPr/>
          <p:nvPr/>
        </p:nvSpPr>
        <p:spPr>
          <a:xfrm flipV="1">
            <a:off x="565878" y="994458"/>
            <a:ext cx="11001281" cy="45719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0" y="0"/>
                </a:moveTo>
                <a:lnTo>
                  <a:pt x="8801100" y="0"/>
                </a:lnTo>
              </a:path>
            </a:pathLst>
          </a:custGeom>
          <a:ln w="6350">
            <a:solidFill>
              <a:srgbClr val="004E98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3" name="Content Placeholder 11"/>
          <p:cNvSpPr>
            <a:spLocks noGrp="1"/>
          </p:cNvSpPr>
          <p:nvPr>
            <p:ph type="body" sz="quarter" idx="4294967295"/>
          </p:nvPr>
        </p:nvSpPr>
        <p:spPr>
          <a:xfrm>
            <a:off x="630936" y="1069848"/>
            <a:ext cx="11420856" cy="269158"/>
          </a:xfrm>
        </p:spPr>
        <p:txBody>
          <a:bodyPr anchor="t"/>
          <a:lstStyle/>
          <a:p>
            <a:r>
              <a:rPr lang="en-US" sz="1800" dirty="0" smtClean="0"/>
              <a:t>The business wants to go faster and needs to be able to make their own risk-based decisions</a:t>
            </a:r>
            <a:endParaRPr lang="en-US" sz="18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998401" y="1437666"/>
            <a:ext cx="10201412" cy="4500945"/>
            <a:chOff x="0" y="1933956"/>
            <a:chExt cx="9144000" cy="4082796"/>
          </a:xfrm>
        </p:grpSpPr>
        <p:sp>
          <p:nvSpPr>
            <p:cNvPr id="35" name="Right Arrow 34"/>
            <p:cNvSpPr/>
            <p:nvPr/>
          </p:nvSpPr>
          <p:spPr>
            <a:xfrm>
              <a:off x="0" y="1947340"/>
              <a:ext cx="9144000" cy="4069412"/>
            </a:xfrm>
            <a:prstGeom prst="rightArrow">
              <a:avLst>
                <a:gd name="adj1" fmla="val 100000"/>
                <a:gd name="adj2" fmla="val 11443"/>
              </a:avLst>
            </a:prstGeom>
            <a:solidFill>
              <a:srgbClr val="003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610" tIns="54610" rIns="54610" bIns="54610" rtlCol="0" anchor="ctr"/>
            <a:lstStyle/>
            <a:p>
              <a:pPr algn="l"/>
              <a:endParaRPr lang="en-US" sz="12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6" name="Right Arrow 35"/>
            <p:cNvSpPr/>
            <p:nvPr/>
          </p:nvSpPr>
          <p:spPr>
            <a:xfrm>
              <a:off x="0" y="2204205"/>
              <a:ext cx="9144000" cy="3555682"/>
            </a:xfrm>
            <a:prstGeom prst="rightArrow">
              <a:avLst>
                <a:gd name="adj1" fmla="val 100000"/>
                <a:gd name="adj2" fmla="val 11325"/>
              </a:avLst>
            </a:prstGeom>
            <a:solidFill>
              <a:schemeClr val="bg1"/>
            </a:solidFill>
            <a:ln w="6350">
              <a:solidFill>
                <a:srgbClr val="0033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610" tIns="54610" rIns="54610" bIns="54610" rtlCol="0" anchor="ctr"/>
            <a:lstStyle/>
            <a:p>
              <a:pPr algn="l"/>
              <a:endParaRPr lang="en-US" sz="1200" dirty="0" smtClean="0">
                <a:solidFill>
                  <a:schemeClr val="bg1"/>
                </a:solidFill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21431" y="2240470"/>
              <a:ext cx="4240530" cy="3517392"/>
              <a:chOff x="430149" y="2240470"/>
              <a:chExt cx="4240530" cy="3517392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 flipV="1">
                <a:off x="430149" y="3336036"/>
                <a:ext cx="4114800" cy="0"/>
              </a:xfrm>
              <a:prstGeom prst="line">
                <a:avLst/>
              </a:prstGeom>
              <a:ln w="3175">
                <a:solidFill>
                  <a:srgbClr val="00338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430149" y="4637532"/>
                <a:ext cx="4114800" cy="0"/>
              </a:xfrm>
              <a:prstGeom prst="line">
                <a:avLst/>
              </a:prstGeom>
              <a:ln w="3175">
                <a:solidFill>
                  <a:srgbClr val="00338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440518" y="2478884"/>
                <a:ext cx="1371600" cy="457200"/>
              </a:xfrm>
              <a:prstGeom prst="rect">
                <a:avLst/>
              </a:prstGeom>
              <a:noFill/>
            </p:spPr>
            <p:txBody>
              <a:bodyPr wrap="none" lIns="54610" tIns="54610" rIns="54610" bIns="54610" rtlCol="0" anchor="ctr">
                <a:noAutofit/>
              </a:bodyPr>
              <a:lstStyle/>
              <a:p>
                <a:pPr algn="ctr"/>
                <a:r>
                  <a:rPr lang="en-US" sz="1200" b="1" dirty="0" smtClean="0">
                    <a:cs typeface="Calibri" panose="020F0502020204030204" pitchFamily="34" charset="0"/>
                  </a:rPr>
                  <a:t>Data Sets </a:t>
                </a:r>
                <a:br>
                  <a:rPr lang="en-US" sz="1200" b="1" dirty="0" smtClean="0">
                    <a:cs typeface="Calibri" panose="020F0502020204030204" pitchFamily="34" charset="0"/>
                  </a:rPr>
                </a:br>
                <a:r>
                  <a:rPr lang="en-US" sz="1200" b="1" dirty="0" smtClean="0">
                    <a:cs typeface="Calibri" panose="020F0502020204030204" pitchFamily="34" charset="0"/>
                  </a:rPr>
                  <a:t>Lack Utility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927479" y="2240470"/>
                <a:ext cx="2743200" cy="914400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>
                <a:noAutofit/>
              </a:bodyPr>
              <a:lstStyle/>
              <a:p>
                <a:pPr marL="228600" indent="-228600">
                  <a:spcAft>
                    <a:spcPts val="600"/>
                  </a:spcAft>
                  <a:buClr>
                    <a:srgbClr val="00338D"/>
                  </a:buClr>
                  <a:buFont typeface="Arial" panose="020B0604020202020204" pitchFamily="34" charset="0"/>
                  <a:buChar char="—"/>
                </a:pPr>
                <a:r>
                  <a:rPr lang="en-US" sz="1200" dirty="0"/>
                  <a:t>Data sets are incomplete or </a:t>
                </a:r>
                <a:r>
                  <a:rPr lang="en-US" sz="1200" dirty="0" smtClean="0"/>
                  <a:t>stale</a:t>
                </a:r>
                <a:endParaRPr lang="en-US" sz="1200" dirty="0"/>
              </a:p>
              <a:p>
                <a:pPr marL="228600" indent="-228600">
                  <a:spcAft>
                    <a:spcPts val="600"/>
                  </a:spcAft>
                  <a:buClr>
                    <a:srgbClr val="00338D"/>
                  </a:buClr>
                  <a:buFont typeface="Arial" panose="020B0604020202020204" pitchFamily="34" charset="0"/>
                  <a:buChar char="—"/>
                </a:pPr>
                <a:r>
                  <a:rPr lang="en-US" sz="1200" dirty="0"/>
                  <a:t>Data that is available, isn’t utilized</a:t>
                </a:r>
              </a:p>
              <a:p>
                <a:pPr marL="228600" indent="-228600">
                  <a:spcAft>
                    <a:spcPts val="600"/>
                  </a:spcAft>
                  <a:buClr>
                    <a:srgbClr val="00338D"/>
                  </a:buClr>
                  <a:buFont typeface="Arial" panose="020B0604020202020204" pitchFamily="34" charset="0"/>
                  <a:buChar char="—"/>
                </a:pPr>
                <a:r>
                  <a:rPr lang="en-US" sz="1200" dirty="0"/>
                  <a:t>Action triggers aren’t defined or communicated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40518" y="3758695"/>
                <a:ext cx="1371600" cy="457200"/>
              </a:xfrm>
              <a:prstGeom prst="rect">
                <a:avLst/>
              </a:prstGeom>
              <a:noFill/>
            </p:spPr>
            <p:txBody>
              <a:bodyPr wrap="none" lIns="54610" tIns="54610" rIns="54610" bIns="54610" rtlCol="0" anchor="ctr">
                <a:noAutofit/>
              </a:bodyPr>
              <a:lstStyle/>
              <a:p>
                <a:pPr algn="ctr"/>
                <a:r>
                  <a:rPr lang="en-US" sz="1200" b="1" dirty="0" smtClean="0">
                    <a:cs typeface="Calibri" panose="020F0502020204030204" pitchFamily="34" charset="0"/>
                  </a:rPr>
                  <a:t>Ineffective</a:t>
                </a:r>
              </a:p>
              <a:p>
                <a:pPr algn="ctr"/>
                <a:r>
                  <a:rPr lang="en-US" sz="1200" b="1" dirty="0" smtClean="0">
                    <a:cs typeface="Calibri" panose="020F0502020204030204" pitchFamily="34" charset="0"/>
                  </a:rPr>
                  <a:t>Governance Structure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927479" y="3541966"/>
                <a:ext cx="2743200" cy="914400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>
                <a:noAutofit/>
              </a:bodyPr>
              <a:lstStyle/>
              <a:p>
                <a:pPr marL="228600" indent="-228600">
                  <a:spcAft>
                    <a:spcPts val="600"/>
                  </a:spcAft>
                  <a:buClr>
                    <a:srgbClr val="00338D"/>
                  </a:buClr>
                  <a:buFont typeface="Arial" panose="020B0604020202020204" pitchFamily="34" charset="0"/>
                  <a:buChar char="—"/>
                </a:pPr>
                <a:r>
                  <a:rPr lang="en-US" sz="1200" dirty="0"/>
                  <a:t>Ineffective </a:t>
                </a:r>
                <a:r>
                  <a:rPr lang="en-US" sz="1200" dirty="0" smtClean="0"/>
                  <a:t>communications </a:t>
                </a:r>
                <a:r>
                  <a:rPr lang="en-US" sz="1200" dirty="0"/>
                  <a:t>between business, technology, </a:t>
                </a:r>
                <a:r>
                  <a:rPr lang="en-US" sz="1200" dirty="0" smtClean="0"/>
                  <a:t>cyber risk</a:t>
                </a:r>
                <a:endParaRPr lang="en-US" sz="1200" dirty="0"/>
              </a:p>
              <a:p>
                <a:pPr marL="228600" indent="-228600">
                  <a:spcAft>
                    <a:spcPts val="600"/>
                  </a:spcAft>
                  <a:buClr>
                    <a:srgbClr val="00338D"/>
                  </a:buClr>
                  <a:buFont typeface="Arial" panose="020B0604020202020204" pitchFamily="34" charset="0"/>
                  <a:buChar char="—"/>
                </a:pPr>
                <a:r>
                  <a:rPr lang="en-US" sz="1200" dirty="0" smtClean="0"/>
                  <a:t>Model isn’t well defined resulting in inconsistent and ineffective results</a:t>
                </a:r>
                <a:endParaRPr lang="en-US" sz="12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40518" y="4996617"/>
                <a:ext cx="1371600" cy="457200"/>
              </a:xfrm>
              <a:prstGeom prst="rect">
                <a:avLst/>
              </a:prstGeom>
              <a:noFill/>
            </p:spPr>
            <p:txBody>
              <a:bodyPr wrap="none" lIns="54610" tIns="54610" rIns="54610" bIns="54610" rtlCol="0" anchor="ctr">
                <a:noAutofit/>
              </a:bodyPr>
              <a:lstStyle/>
              <a:p>
                <a:pPr algn="ctr"/>
                <a:r>
                  <a:rPr lang="en-US" sz="1200" b="1" dirty="0" smtClean="0">
                    <a:cs typeface="Calibri" panose="020F0502020204030204" pitchFamily="34" charset="0"/>
                  </a:rPr>
                  <a:t>Undefined Reporting</a:t>
                </a:r>
              </a:p>
              <a:p>
                <a:pPr algn="ctr"/>
                <a:r>
                  <a:rPr lang="en-US" sz="1200" b="1" dirty="0" smtClean="0">
                    <a:cs typeface="Calibri" panose="020F0502020204030204" pitchFamily="34" charset="0"/>
                  </a:rPr>
                  <a:t>Objectives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927479" y="4843462"/>
                <a:ext cx="2743200" cy="914400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>
                <a:noAutofit/>
              </a:bodyPr>
              <a:lstStyle/>
              <a:p>
                <a:pPr marL="228600" indent="-228600">
                  <a:spcAft>
                    <a:spcPts val="600"/>
                  </a:spcAft>
                  <a:buClr>
                    <a:srgbClr val="00338D"/>
                  </a:buClr>
                  <a:buFont typeface="Arial" panose="020B0604020202020204" pitchFamily="34" charset="0"/>
                  <a:buChar char="—"/>
                </a:pPr>
                <a:r>
                  <a:rPr lang="en-US" sz="1200" dirty="0" smtClean="0"/>
                  <a:t>Board reporting is often tactical and without defined objectives</a:t>
                </a:r>
              </a:p>
              <a:p>
                <a:pPr marL="228600" indent="-228600">
                  <a:spcAft>
                    <a:spcPts val="600"/>
                  </a:spcAft>
                  <a:buClr>
                    <a:srgbClr val="00338D"/>
                  </a:buClr>
                  <a:buFont typeface="Arial" panose="020B0604020202020204" pitchFamily="34" charset="0"/>
                  <a:buChar char="—"/>
                </a:pPr>
                <a:r>
                  <a:rPr lang="en-US" sz="1200" dirty="0" smtClean="0"/>
                  <a:t>The Board finds little value in communications from Cyber or Risk</a:t>
                </a: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42120" y="1933956"/>
              <a:ext cx="3799152" cy="274320"/>
            </a:xfrm>
            <a:prstGeom prst="rect">
              <a:avLst/>
            </a:prstGeom>
            <a:noFill/>
          </p:spPr>
          <p:txBody>
            <a:bodyPr wrap="none" lIns="54610" tIns="54610" rIns="54610" bIns="54610" rtlCol="0" anchor="b">
              <a:no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Calibri" panose="020F0502020204030204" pitchFamily="34" charset="0"/>
                </a:rPr>
                <a:t>Drivers of Change 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5322941" y="2250284"/>
              <a:ext cx="3217555" cy="3472336"/>
              <a:chOff x="4815449" y="2250284"/>
              <a:chExt cx="3217555" cy="3472336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4815449" y="3004069"/>
                <a:ext cx="393417" cy="397703"/>
              </a:xfrm>
              <a:prstGeom prst="ellipse">
                <a:avLst/>
              </a:prstGeom>
              <a:solidFill>
                <a:srgbClr val="009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610" tIns="54610" rIns="54610" bIns="54610" rtlCol="0" anchor="ctr"/>
              <a:lstStyle/>
              <a:p>
                <a:pPr algn="l"/>
                <a:endParaRPr lang="en-US" sz="12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815449" y="3757852"/>
                <a:ext cx="393417" cy="397703"/>
              </a:xfrm>
              <a:prstGeom prst="ellipse">
                <a:avLst/>
              </a:prstGeom>
              <a:solidFill>
                <a:srgbClr val="009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610" tIns="54610" rIns="54610" bIns="54610" rtlCol="0" anchor="ctr"/>
              <a:lstStyle/>
              <a:p>
                <a:pPr algn="l"/>
                <a:endParaRPr lang="en-US" sz="12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815449" y="4511636"/>
                <a:ext cx="393417" cy="397703"/>
              </a:xfrm>
              <a:prstGeom prst="ellipse">
                <a:avLst/>
              </a:prstGeom>
              <a:solidFill>
                <a:srgbClr val="009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610" tIns="54610" rIns="54610" bIns="54610" rtlCol="0" anchor="ctr"/>
              <a:lstStyle/>
              <a:p>
                <a:pPr algn="l"/>
                <a:endParaRPr lang="en-US" sz="12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815449" y="5265421"/>
                <a:ext cx="393417" cy="397703"/>
              </a:xfrm>
              <a:prstGeom prst="ellipse">
                <a:avLst/>
              </a:prstGeom>
              <a:solidFill>
                <a:srgbClr val="009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610" tIns="54610" rIns="54610" bIns="54610" rtlCol="0" anchor="ctr"/>
              <a:lstStyle/>
              <a:p>
                <a:pPr algn="l"/>
                <a:endParaRPr lang="en-US" sz="12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289804" y="3004068"/>
                <a:ext cx="2743200" cy="457200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 anchor="ctr">
                <a:noAutofit/>
              </a:bodyPr>
              <a:lstStyle/>
              <a:p>
                <a:r>
                  <a:rPr lang="en-US" sz="1200" dirty="0" smtClean="0">
                    <a:cs typeface="Calibri" panose="020F0502020204030204" pitchFamily="34" charset="0"/>
                  </a:rPr>
                  <a:t>Organizational communication and </a:t>
                </a:r>
                <a:br>
                  <a:rPr lang="en-US" sz="1200" dirty="0" smtClean="0">
                    <a:cs typeface="Calibri" panose="020F0502020204030204" pitchFamily="34" charset="0"/>
                  </a:rPr>
                </a:br>
                <a:r>
                  <a:rPr lang="en-US" sz="1200" dirty="0" smtClean="0">
                    <a:cs typeface="Calibri" panose="020F0502020204030204" pitchFamily="34" charset="0"/>
                  </a:rPr>
                  <a:t>decision making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289804" y="3757852"/>
                <a:ext cx="2743200" cy="457200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 anchor="ctr">
                <a:noAutofit/>
              </a:bodyPr>
              <a:lstStyle/>
              <a:p>
                <a:r>
                  <a:rPr lang="en-US" sz="1200" dirty="0">
                    <a:cs typeface="Calibri" panose="020F0502020204030204" pitchFamily="34" charset="0"/>
                  </a:rPr>
                  <a:t>Business aligned strategy and governance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289804" y="4511636"/>
                <a:ext cx="2743200" cy="457200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 anchor="ctr">
                <a:noAutofit/>
              </a:bodyPr>
              <a:lstStyle/>
              <a:p>
                <a:r>
                  <a:rPr lang="en-US" sz="1200" dirty="0" smtClean="0">
                    <a:cs typeface="Calibri" panose="020F0502020204030204" pitchFamily="34" charset="0"/>
                  </a:rPr>
                  <a:t>Unified objectives and outcome based, business impact reporting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289804" y="5265420"/>
                <a:ext cx="2743200" cy="457200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 anchor="ctr">
                <a:noAutofit/>
              </a:bodyPr>
              <a:lstStyle/>
              <a:p>
                <a:r>
                  <a:rPr lang="en-US" sz="1200" dirty="0" smtClean="0">
                    <a:cs typeface="Calibri" panose="020F0502020204030204" pitchFamily="34" charset="0"/>
                  </a:rPr>
                  <a:t>Forward looking risk perspectives with clearly defined actions for the business</a:t>
                </a: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815449" y="2250284"/>
                <a:ext cx="393417" cy="397703"/>
              </a:xfrm>
              <a:prstGeom prst="ellipse">
                <a:avLst/>
              </a:prstGeom>
              <a:solidFill>
                <a:srgbClr val="009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610" tIns="54610" rIns="54610" bIns="54610" rtlCol="0" anchor="ctr"/>
              <a:lstStyle/>
              <a:p>
                <a:pPr algn="l"/>
                <a:endParaRPr lang="en-US" sz="12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289804" y="2250284"/>
                <a:ext cx="2743200" cy="457200"/>
              </a:xfrm>
              <a:prstGeom prst="rect">
                <a:avLst/>
              </a:prstGeom>
              <a:noFill/>
            </p:spPr>
            <p:txBody>
              <a:bodyPr wrap="square" lIns="54610" tIns="54610" rIns="54610" bIns="54610" rtlCol="0" anchor="ctr">
                <a:noAutofit/>
              </a:bodyPr>
              <a:lstStyle/>
              <a:p>
                <a:r>
                  <a:rPr lang="en-US" sz="1200" dirty="0">
                    <a:cs typeface="Calibri" panose="020F0502020204030204" pitchFamily="34" charset="0"/>
                  </a:rPr>
                  <a:t>Actionable data with predictive risk management modeling </a:t>
                </a: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5507355" y="1933956"/>
              <a:ext cx="2743200" cy="274320"/>
            </a:xfrm>
            <a:prstGeom prst="rect">
              <a:avLst/>
            </a:prstGeom>
            <a:noFill/>
          </p:spPr>
          <p:txBody>
            <a:bodyPr wrap="none" lIns="54610" tIns="54610" rIns="54610" bIns="54610" rtlCol="0" anchor="b">
              <a:no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Calibri" panose="020F0502020204030204" pitchFamily="34" charset="0"/>
                </a:rPr>
                <a:t>Business Needs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09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879" y="109728"/>
            <a:ext cx="10185600" cy="944863"/>
          </a:xfrm>
        </p:spPr>
        <p:txBody>
          <a:bodyPr anchor="b"/>
          <a:lstStyle/>
          <a:p>
            <a:r>
              <a:rPr lang="en-US" sz="6600" dirty="0" smtClean="0"/>
              <a:t>The Emerging Organizational Model</a:t>
            </a:r>
            <a:endParaRPr lang="en-US" sz="6600" dirty="0"/>
          </a:p>
        </p:txBody>
      </p:sp>
      <p:sp>
        <p:nvSpPr>
          <p:cNvPr id="12" name="object 3"/>
          <p:cNvSpPr/>
          <p:nvPr/>
        </p:nvSpPr>
        <p:spPr>
          <a:xfrm flipV="1">
            <a:off x="565878" y="994458"/>
            <a:ext cx="11001281" cy="45719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0" y="0"/>
                </a:moveTo>
                <a:lnTo>
                  <a:pt x="8801100" y="0"/>
                </a:lnTo>
              </a:path>
            </a:pathLst>
          </a:custGeom>
          <a:ln w="6350">
            <a:solidFill>
              <a:srgbClr val="004E98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3" name="Content Placeholder 11"/>
          <p:cNvSpPr>
            <a:spLocks noGrp="1"/>
          </p:cNvSpPr>
          <p:nvPr>
            <p:ph type="body" sz="quarter" idx="4294967295"/>
          </p:nvPr>
        </p:nvSpPr>
        <p:spPr>
          <a:xfrm>
            <a:off x="630936" y="1069848"/>
            <a:ext cx="11420856" cy="269158"/>
          </a:xfrm>
        </p:spPr>
        <p:txBody>
          <a:bodyPr anchor="t"/>
          <a:lstStyle/>
          <a:p>
            <a:r>
              <a:rPr lang="en-US" sz="1800" dirty="0" smtClean="0"/>
              <a:t>The new org </a:t>
            </a:r>
            <a:r>
              <a:rPr lang="en-US" sz="1800" dirty="0"/>
              <a:t>model </a:t>
            </a:r>
            <a:r>
              <a:rPr lang="en-US" sz="1800" dirty="0" smtClean="0"/>
              <a:t>has </a:t>
            </a:r>
            <a:r>
              <a:rPr lang="en-US" sz="1800" dirty="0"/>
              <a:t>the CISO in the first line reporting to the CIO, and a cyber security risk function reporting up to the Operational Risk Management Lead in the second 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23" y="1895475"/>
            <a:ext cx="11817380" cy="301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879" y="109728"/>
            <a:ext cx="10185600" cy="944863"/>
          </a:xfrm>
        </p:spPr>
        <p:txBody>
          <a:bodyPr anchor="b"/>
          <a:lstStyle/>
          <a:p>
            <a:r>
              <a:rPr lang="en-US" sz="6600" dirty="0" smtClean="0"/>
              <a:t>Creating Better Metrics and Reporting</a:t>
            </a:r>
            <a:endParaRPr lang="en-US" sz="6600" dirty="0"/>
          </a:p>
        </p:txBody>
      </p:sp>
      <p:sp>
        <p:nvSpPr>
          <p:cNvPr id="12" name="object 3"/>
          <p:cNvSpPr/>
          <p:nvPr/>
        </p:nvSpPr>
        <p:spPr>
          <a:xfrm flipV="1">
            <a:off x="565878" y="994458"/>
            <a:ext cx="11001281" cy="45719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0" y="0"/>
                </a:moveTo>
                <a:lnTo>
                  <a:pt x="8801100" y="0"/>
                </a:lnTo>
              </a:path>
            </a:pathLst>
          </a:custGeom>
          <a:ln w="6350">
            <a:solidFill>
              <a:srgbClr val="004E98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3" name="Content Placeholder 11"/>
          <p:cNvSpPr>
            <a:spLocks noGrp="1"/>
          </p:cNvSpPr>
          <p:nvPr>
            <p:ph type="body" sz="quarter" idx="4294967295"/>
          </p:nvPr>
        </p:nvSpPr>
        <p:spPr>
          <a:xfrm>
            <a:off x="630936" y="1069848"/>
            <a:ext cx="11420856" cy="269158"/>
          </a:xfrm>
        </p:spPr>
        <p:txBody>
          <a:bodyPr anchor="t"/>
          <a:lstStyle/>
          <a:p>
            <a:r>
              <a:rPr lang="en-US" sz="1800" dirty="0" smtClean="0"/>
              <a:t>The cyber risk organization needs to create cyber risk appetite, KRI’s, and own the cyber policy</a:t>
            </a: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90" y="1801081"/>
            <a:ext cx="11292207" cy="298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4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879" y="109728"/>
            <a:ext cx="10185600" cy="944863"/>
          </a:xfrm>
        </p:spPr>
        <p:txBody>
          <a:bodyPr anchor="b"/>
          <a:lstStyle/>
          <a:p>
            <a:r>
              <a:rPr lang="en-US" sz="6600" dirty="0" smtClean="0"/>
              <a:t>Three Lines of Defense Governance</a:t>
            </a:r>
            <a:endParaRPr lang="en-US" sz="6600" dirty="0"/>
          </a:p>
        </p:txBody>
      </p:sp>
      <p:sp>
        <p:nvSpPr>
          <p:cNvPr id="12" name="object 3"/>
          <p:cNvSpPr/>
          <p:nvPr/>
        </p:nvSpPr>
        <p:spPr>
          <a:xfrm flipV="1">
            <a:off x="565878" y="994458"/>
            <a:ext cx="11001281" cy="45719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0" y="0"/>
                </a:moveTo>
                <a:lnTo>
                  <a:pt x="8801100" y="0"/>
                </a:lnTo>
              </a:path>
            </a:pathLst>
          </a:custGeom>
          <a:ln w="6350">
            <a:solidFill>
              <a:srgbClr val="004E98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3" name="Content Placeholder 11"/>
          <p:cNvSpPr>
            <a:spLocks noGrp="1"/>
          </p:cNvSpPr>
          <p:nvPr>
            <p:ph type="body" sz="quarter" idx="4294967295"/>
          </p:nvPr>
        </p:nvSpPr>
        <p:spPr>
          <a:xfrm>
            <a:off x="630936" y="1069848"/>
            <a:ext cx="11420856" cy="269158"/>
          </a:xfrm>
        </p:spPr>
        <p:txBody>
          <a:bodyPr anchor="t"/>
          <a:lstStyle/>
          <a:p>
            <a:r>
              <a:rPr lang="en-US" sz="1800" dirty="0"/>
              <a:t>The lines of defense come together in an operating model where </a:t>
            </a:r>
            <a:r>
              <a:rPr lang="en-US" sz="1800" dirty="0" smtClean="0"/>
              <a:t>Internal Audit </a:t>
            </a:r>
            <a:r>
              <a:rPr lang="en-US" sz="1800" dirty="0"/>
              <a:t>provides its review and recommendations on a regular basis to help drive compliance and </a:t>
            </a:r>
            <a:r>
              <a:rPr lang="en-US" sz="1800" dirty="0" smtClean="0"/>
              <a:t>consistency</a:t>
            </a:r>
            <a:endParaRPr lang="en-US" sz="1800" dirty="0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995363" y="3512676"/>
            <a:ext cx="10204450" cy="0"/>
          </a:xfrm>
          <a:prstGeom prst="line">
            <a:avLst/>
          </a:prstGeom>
          <a:ln w="6350"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995363" y="4178616"/>
            <a:ext cx="10204450" cy="0"/>
          </a:xfrm>
          <a:prstGeom prst="line">
            <a:avLst/>
          </a:prstGeom>
          <a:ln w="6350"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1513231" y="3558923"/>
            <a:ext cx="9604188" cy="590449"/>
          </a:xfrm>
          <a:prstGeom prst="rect">
            <a:avLst/>
          </a:prstGeom>
          <a:solidFill>
            <a:srgbClr val="470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t"/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Independent risk management &amp; reporting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665630" y="3780938"/>
            <a:ext cx="2160942" cy="320040"/>
          </a:xfrm>
          <a:prstGeom prst="rect">
            <a:avLst/>
          </a:prstGeom>
          <a:solidFill>
            <a:srgbClr val="6D20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20574" rIns="20574" bIns="20574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Unified Assessment Framework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047230" y="3780938"/>
            <a:ext cx="2160942" cy="320040"/>
          </a:xfrm>
          <a:prstGeom prst="rect">
            <a:avLst/>
          </a:prstGeom>
          <a:solidFill>
            <a:srgbClr val="6D20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20574" rIns="20574" bIns="20574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Policies &amp; Standards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6428830" y="3780938"/>
            <a:ext cx="2160942" cy="320040"/>
          </a:xfrm>
          <a:prstGeom prst="rect">
            <a:avLst/>
          </a:prstGeom>
          <a:solidFill>
            <a:srgbClr val="6D20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20574" rIns="20574" bIns="20574" rtlCol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Risk Appetite, KRI’s, and Quantification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8810430" y="3780938"/>
            <a:ext cx="2160942" cy="320040"/>
          </a:xfrm>
          <a:prstGeom prst="rect">
            <a:avLst/>
          </a:prstGeom>
          <a:solidFill>
            <a:srgbClr val="6D20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20574" rIns="20574" bIns="20574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Collection, Assessment, Analysis, &amp; Reporting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 rot="16200000">
            <a:off x="971115" y="3665567"/>
            <a:ext cx="573445" cy="360157"/>
          </a:xfrm>
          <a:prstGeom prst="rect">
            <a:avLst/>
          </a:prstGeom>
          <a:solidFill>
            <a:srgbClr val="470A68"/>
          </a:solidFill>
        </p:spPr>
        <p:txBody>
          <a:bodyPr wrap="none" lIns="54610" tIns="54610" rIns="54610" bIns="5461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000" b="1" dirty="0" smtClean="0">
                <a:solidFill>
                  <a:schemeClr val="bg1"/>
                </a:solidFill>
              </a:rPr>
              <a:t>2</a:t>
            </a:r>
            <a:r>
              <a:rPr lang="en-US" sz="1000" b="1" baseline="30000" dirty="0" smtClean="0">
                <a:solidFill>
                  <a:schemeClr val="bg1"/>
                </a:solidFill>
              </a:rPr>
              <a:t>nd</a:t>
            </a:r>
            <a:r>
              <a:rPr lang="en-US" sz="1000" b="1" dirty="0">
                <a:solidFill>
                  <a:schemeClr val="bg1"/>
                </a:solidFill>
              </a:rPr>
              <a:t/>
            </a:r>
            <a:br>
              <a:rPr lang="en-US" sz="1000" b="1" dirty="0">
                <a:solidFill>
                  <a:schemeClr val="bg1"/>
                </a:solidFill>
              </a:rPr>
            </a:br>
            <a:r>
              <a:rPr lang="en-US" sz="1000" b="1" dirty="0" smtClean="0">
                <a:solidFill>
                  <a:schemeClr val="bg1"/>
                </a:solidFill>
              </a:rPr>
              <a:t>Line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1513231" y="4224862"/>
            <a:ext cx="9604188" cy="573445"/>
          </a:xfrm>
          <a:prstGeom prst="rect">
            <a:avLst/>
          </a:prstGeom>
          <a:solidFill>
            <a:srgbClr val="00A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t"/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Technology and cyber risk strategy and planning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1665629" y="4459958"/>
            <a:ext cx="2160942" cy="320040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 Program Strategy &amp; Operations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047230" y="4459958"/>
            <a:ext cx="2160942" cy="320040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Program Planning &amp; Implementation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6428830" y="4459958"/>
            <a:ext cx="2160942" cy="320040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Policies &amp; Standards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8810430" y="4459958"/>
            <a:ext cx="2160942" cy="320040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Monitoring &amp; Analytics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1513231" y="4832355"/>
            <a:ext cx="9604188" cy="1168395"/>
          </a:xfrm>
          <a:prstGeom prst="rect">
            <a:avLst/>
          </a:prstGeom>
          <a:solidFill>
            <a:srgbClr val="00A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t"/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Technology and cyber risk operations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810430" y="5674604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Automation &amp; Continuous Improvement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6428830" y="5674604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Cyber Training &amp; Awareness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8810430" y="5364077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Data Governance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428830" y="5364077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Information Lifecycle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428830" y="5053550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IT Operational Management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8810430" y="5053550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Cyber Risk Operational Management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047230" y="5674604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TCR Metrics &amp; Measurement</a:t>
            </a:r>
          </a:p>
        </p:txBody>
      </p:sp>
      <p:sp>
        <p:nvSpPr>
          <p:cNvPr id="135" name="Rectangle 134"/>
          <p:cNvSpPr/>
          <p:nvPr/>
        </p:nvSpPr>
        <p:spPr>
          <a:xfrm flipH="1">
            <a:off x="1665629" y="5674604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Resilience &amp; </a:t>
            </a:r>
            <a:r>
              <a:rPr lang="en-US" sz="1000" dirty="0" smtClean="0">
                <a:solidFill>
                  <a:prstClr val="white"/>
                </a:solidFill>
              </a:rPr>
              <a:t>Continuity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047230" y="5364077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Risks &amp; Controls Management Program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 flipH="1">
            <a:off x="1665629" y="5364077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Process &amp; Asset Inventories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 flipH="1">
            <a:off x="1665629" y="5053550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TCR Program Management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4047230" y="5053550"/>
            <a:ext cx="2160942" cy="286723"/>
          </a:xfrm>
          <a:prstGeom prst="rect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Controls &amp; Control Implementation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369893" y="4932727"/>
            <a:ext cx="1775887" cy="360157"/>
          </a:xfrm>
          <a:prstGeom prst="rect">
            <a:avLst/>
          </a:prstGeom>
          <a:solidFill>
            <a:srgbClr val="00A3A1"/>
          </a:solidFill>
        </p:spPr>
        <p:txBody>
          <a:bodyPr wrap="none" lIns="54610" tIns="54610" rIns="54610" bIns="5461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000" b="1" dirty="0" smtClean="0">
                <a:solidFill>
                  <a:schemeClr val="bg1"/>
                </a:solidFill>
              </a:rPr>
              <a:t>1</a:t>
            </a:r>
            <a:r>
              <a:rPr lang="en-US" sz="1000" b="1" baseline="30000" dirty="0" smtClean="0">
                <a:solidFill>
                  <a:schemeClr val="bg1"/>
                </a:solidFill>
              </a:rPr>
              <a:t>st</a:t>
            </a:r>
            <a:br>
              <a:rPr lang="en-US" sz="1000" b="1" baseline="30000" dirty="0" smtClean="0">
                <a:solidFill>
                  <a:schemeClr val="bg1"/>
                </a:solidFill>
              </a:rPr>
            </a:br>
            <a:r>
              <a:rPr lang="en-US" sz="1000" b="1" dirty="0" smtClean="0">
                <a:solidFill>
                  <a:schemeClr val="bg1"/>
                </a:solidFill>
              </a:rPr>
              <a:t>Line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1513230" y="2227043"/>
            <a:ext cx="9604189" cy="573445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t"/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Organizational governance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1665628" y="2447925"/>
            <a:ext cx="2160943" cy="320040"/>
          </a:xfrm>
          <a:prstGeom prst="rect">
            <a:avLst/>
          </a:prstGeom>
          <a:solidFill>
            <a:srgbClr val="00338D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Technology, Cyber, </a:t>
            </a:r>
            <a:r>
              <a:rPr lang="en-US" sz="1000" dirty="0">
                <a:solidFill>
                  <a:prstClr val="white"/>
                </a:solidFill>
              </a:rPr>
              <a:t>&amp; Risk </a:t>
            </a:r>
            <a:r>
              <a:rPr lang="en-US" sz="1000" dirty="0" smtClean="0">
                <a:solidFill>
                  <a:prstClr val="white"/>
                </a:solidFill>
              </a:rPr>
              <a:t/>
            </a:r>
            <a:br>
              <a:rPr lang="en-US" sz="1000" dirty="0" smtClean="0">
                <a:solidFill>
                  <a:prstClr val="white"/>
                </a:solidFill>
              </a:rPr>
            </a:br>
            <a:r>
              <a:rPr lang="en-US" sz="1000" dirty="0" smtClean="0">
                <a:solidFill>
                  <a:prstClr val="white"/>
                </a:solidFill>
              </a:rPr>
              <a:t>Management Strategy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047229" y="2447925"/>
            <a:ext cx="2160943" cy="320040"/>
          </a:xfrm>
          <a:prstGeom prst="rect">
            <a:avLst/>
          </a:prstGeom>
          <a:solidFill>
            <a:srgbClr val="00338D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Policy Governance &amp; Management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6428829" y="2447925"/>
            <a:ext cx="2160943" cy="320040"/>
          </a:xfrm>
          <a:prstGeom prst="rect">
            <a:avLst/>
          </a:prstGeom>
          <a:solidFill>
            <a:srgbClr val="00338D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Metrics </a:t>
            </a:r>
            <a:r>
              <a:rPr lang="en-US" sz="1000" dirty="0" smtClean="0">
                <a:solidFill>
                  <a:prstClr val="white"/>
                </a:solidFill>
              </a:rPr>
              <a:t>&amp; Reporting 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8810430" y="2447925"/>
            <a:ext cx="2160943" cy="320040"/>
          </a:xfrm>
          <a:prstGeom prst="rect">
            <a:avLst/>
          </a:prstGeom>
          <a:solidFill>
            <a:srgbClr val="00338D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Board </a:t>
            </a:r>
            <a:r>
              <a:rPr lang="en-US" sz="1000" dirty="0" smtClean="0">
                <a:solidFill>
                  <a:prstClr val="white"/>
                </a:solidFill>
              </a:rPr>
              <a:t>Communications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1513230" y="1619251"/>
            <a:ext cx="9604189" cy="573445"/>
          </a:xfrm>
          <a:prstGeom prst="rect">
            <a:avLst/>
          </a:prstGeom>
          <a:solidFill>
            <a:srgbClr val="0033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t"/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Business strategy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1665628" y="1822449"/>
            <a:ext cx="2160943" cy="320040"/>
          </a:xfrm>
          <a:prstGeom prst="rect">
            <a:avLst/>
          </a:prstGeom>
          <a:solidFill>
            <a:srgbClr val="005EB8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Business Growth</a:t>
            </a:r>
            <a:br>
              <a:rPr lang="en-US" sz="1000" dirty="0" smtClean="0">
                <a:solidFill>
                  <a:schemeClr val="bg1"/>
                </a:solidFill>
              </a:rPr>
            </a:br>
            <a:r>
              <a:rPr lang="en-US" sz="1000" dirty="0" smtClean="0">
                <a:solidFill>
                  <a:schemeClr val="bg1"/>
                </a:solidFill>
              </a:rPr>
              <a:t>Strategy &amp; Objectives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4047229" y="1822449"/>
            <a:ext cx="2160943" cy="320040"/>
          </a:xfrm>
          <a:prstGeom prst="rect">
            <a:avLst/>
          </a:prstGeom>
          <a:solidFill>
            <a:srgbClr val="005EB8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Business Operations &amp; Investments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428829" y="1822449"/>
            <a:ext cx="2160943" cy="320040"/>
          </a:xfrm>
          <a:prstGeom prst="rect">
            <a:avLst/>
          </a:prstGeom>
          <a:solidFill>
            <a:srgbClr val="005EB8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Mergers &amp; Acquisitions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8810430" y="1822449"/>
            <a:ext cx="2160943" cy="320040"/>
          </a:xfrm>
          <a:prstGeom prst="rect">
            <a:avLst/>
          </a:prstGeom>
          <a:solidFill>
            <a:srgbClr val="005EB8"/>
          </a:solidFill>
          <a:ln>
            <a:solidFill>
              <a:srgbClr val="003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Regulatory Interpretation &amp; Guidance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 rot="16200000">
            <a:off x="667216" y="2029790"/>
            <a:ext cx="1181237" cy="360157"/>
          </a:xfrm>
          <a:prstGeom prst="rect">
            <a:avLst/>
          </a:prstGeom>
          <a:solidFill>
            <a:srgbClr val="00338D"/>
          </a:solidFill>
        </p:spPr>
        <p:txBody>
          <a:bodyPr wrap="none" lIns="54610" tIns="54610" rIns="54610" bIns="5461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000" b="1" dirty="0" smtClean="0">
                <a:solidFill>
                  <a:schemeClr val="bg1"/>
                </a:solidFill>
              </a:rPr>
              <a:t>Business</a:t>
            </a:r>
            <a:br>
              <a:rPr lang="en-US" sz="1000" b="1" dirty="0" smtClean="0">
                <a:solidFill>
                  <a:schemeClr val="bg1"/>
                </a:solidFill>
              </a:rPr>
            </a:br>
            <a:r>
              <a:rPr lang="en-US" sz="1000" b="1" dirty="0" smtClean="0">
                <a:solidFill>
                  <a:schemeClr val="bg1"/>
                </a:solidFill>
              </a:rPr>
              <a:t>Leadership</a:t>
            </a:r>
          </a:p>
        </p:txBody>
      </p:sp>
      <p:cxnSp>
        <p:nvCxnSpPr>
          <p:cNvPr id="152" name="Straight Connector 151"/>
          <p:cNvCxnSpPr/>
          <p:nvPr/>
        </p:nvCxnSpPr>
        <p:spPr>
          <a:xfrm>
            <a:off x="995363" y="2846736"/>
            <a:ext cx="10204450" cy="0"/>
          </a:xfrm>
          <a:prstGeom prst="line">
            <a:avLst/>
          </a:prstGeom>
          <a:ln w="6350">
            <a:solidFill>
              <a:srgbClr val="0033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1513230" y="2895321"/>
            <a:ext cx="9604189" cy="571106"/>
          </a:xfrm>
          <a:prstGeom prst="rect">
            <a:avLst/>
          </a:prstGeom>
          <a:solidFill>
            <a:srgbClr val="009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27432" rIns="27432" bIns="27432" rtlCol="0" anchor="t"/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Internal audit</a:t>
            </a:r>
          </a:p>
        </p:txBody>
      </p:sp>
      <p:sp>
        <p:nvSpPr>
          <p:cNvPr id="154" name="TextBox 153"/>
          <p:cNvSpPr txBox="1"/>
          <p:nvPr/>
        </p:nvSpPr>
        <p:spPr>
          <a:xfrm rot="16200000">
            <a:off x="972283" y="2998456"/>
            <a:ext cx="571106" cy="360157"/>
          </a:xfrm>
          <a:prstGeom prst="rect">
            <a:avLst/>
          </a:prstGeom>
          <a:solidFill>
            <a:srgbClr val="0091DA"/>
          </a:solidFill>
        </p:spPr>
        <p:txBody>
          <a:bodyPr wrap="none" lIns="54610" tIns="54610" rIns="54610" bIns="54610"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000" b="1" dirty="0" smtClean="0">
                <a:solidFill>
                  <a:schemeClr val="bg1"/>
                </a:solidFill>
              </a:rPr>
              <a:t>3</a:t>
            </a:r>
            <a:r>
              <a:rPr lang="en-US" sz="1000" b="1" baseline="30000" dirty="0" smtClean="0">
                <a:solidFill>
                  <a:schemeClr val="bg1"/>
                </a:solidFill>
              </a:rPr>
              <a:t>rd</a:t>
            </a:r>
            <a:br>
              <a:rPr lang="en-US" sz="1000" b="1" baseline="30000" dirty="0" smtClean="0">
                <a:solidFill>
                  <a:schemeClr val="bg1"/>
                </a:solidFill>
              </a:rPr>
            </a:br>
            <a:r>
              <a:rPr lang="en-US" sz="1000" b="1" dirty="0" smtClean="0">
                <a:solidFill>
                  <a:schemeClr val="bg1"/>
                </a:solidFill>
              </a:rPr>
              <a:t>Line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1665629" y="3121197"/>
            <a:ext cx="2160942" cy="320040"/>
          </a:xfrm>
          <a:prstGeom prst="rect">
            <a:avLst/>
          </a:prstGeom>
          <a:solidFill>
            <a:srgbClr val="483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20574" rIns="20574" bIns="20574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Management </a:t>
            </a:r>
            <a:r>
              <a:rPr lang="en-US" sz="1000" dirty="0">
                <a:solidFill>
                  <a:prstClr val="white"/>
                </a:solidFill>
              </a:rPr>
              <a:t>Oversight and Governance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4047229" y="3121197"/>
            <a:ext cx="2160942" cy="320040"/>
          </a:xfrm>
          <a:prstGeom prst="rect">
            <a:avLst/>
          </a:prstGeom>
          <a:solidFill>
            <a:srgbClr val="483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20574" rIns="20574" bIns="20574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Policy </a:t>
            </a:r>
            <a:r>
              <a:rPr lang="en-US" sz="1000" dirty="0">
                <a:solidFill>
                  <a:prstClr val="white"/>
                </a:solidFill>
              </a:rPr>
              <a:t>and Standard Compliance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6428830" y="3121197"/>
            <a:ext cx="2160942" cy="320040"/>
          </a:xfrm>
          <a:prstGeom prst="rect">
            <a:avLst/>
          </a:prstGeom>
          <a:solidFill>
            <a:srgbClr val="483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20574" rIns="20574" bIns="20574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Controls Assurance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8810430" y="3121197"/>
            <a:ext cx="2160942" cy="320040"/>
          </a:xfrm>
          <a:prstGeom prst="rect">
            <a:avLst/>
          </a:prstGeom>
          <a:solidFill>
            <a:srgbClr val="4836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20574" rIns="20574" bIns="20574" rtlCol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Technology </a:t>
            </a:r>
            <a:r>
              <a:rPr lang="en-US" sz="1000" dirty="0">
                <a:solidFill>
                  <a:prstClr val="white"/>
                </a:solidFill>
              </a:rPr>
              <a:t>&amp; Cyber </a:t>
            </a:r>
            <a:r>
              <a:rPr lang="en-US" sz="1000" dirty="0" smtClean="0">
                <a:solidFill>
                  <a:prstClr val="white"/>
                </a:solidFill>
              </a:rPr>
              <a:t/>
            </a:r>
            <a:br>
              <a:rPr lang="en-US" sz="1000" dirty="0" smtClean="0">
                <a:solidFill>
                  <a:prstClr val="white"/>
                </a:solidFill>
              </a:rPr>
            </a:br>
            <a:r>
              <a:rPr lang="en-US" sz="1000" dirty="0" smtClean="0">
                <a:solidFill>
                  <a:prstClr val="white"/>
                </a:solidFill>
              </a:rPr>
              <a:t>Risk </a:t>
            </a:r>
            <a:r>
              <a:rPr lang="en-US" sz="1000" dirty="0">
                <a:solidFill>
                  <a:prstClr val="white"/>
                </a:solidFill>
              </a:rPr>
              <a:t>Assurance</a:t>
            </a:r>
          </a:p>
        </p:txBody>
      </p:sp>
    </p:spTree>
    <p:extLst>
      <p:ext uri="{BB962C8B-B14F-4D97-AF65-F5344CB8AC3E}">
        <p14:creationId xmlns:p14="http://schemas.microsoft.com/office/powerpoint/2010/main" val="16678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878" y="109728"/>
            <a:ext cx="10544081" cy="944863"/>
          </a:xfrm>
        </p:spPr>
        <p:txBody>
          <a:bodyPr anchor="b"/>
          <a:lstStyle/>
          <a:p>
            <a:r>
              <a:rPr lang="en-US" sz="6600" dirty="0" smtClean="0"/>
              <a:t>Leveraging a Framework</a:t>
            </a:r>
            <a:endParaRPr lang="en-US" sz="6600" dirty="0"/>
          </a:p>
        </p:txBody>
      </p:sp>
      <p:sp>
        <p:nvSpPr>
          <p:cNvPr id="12" name="object 3"/>
          <p:cNvSpPr/>
          <p:nvPr/>
        </p:nvSpPr>
        <p:spPr>
          <a:xfrm flipV="1">
            <a:off x="565878" y="994458"/>
            <a:ext cx="11001281" cy="45719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0" y="0"/>
                </a:moveTo>
                <a:lnTo>
                  <a:pt x="8801100" y="0"/>
                </a:lnTo>
              </a:path>
            </a:pathLst>
          </a:custGeom>
          <a:ln w="6350">
            <a:solidFill>
              <a:srgbClr val="004E98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3" name="Content Placeholder 11"/>
          <p:cNvSpPr>
            <a:spLocks noGrp="1"/>
          </p:cNvSpPr>
          <p:nvPr>
            <p:ph type="body" sz="quarter" idx="4294967295"/>
          </p:nvPr>
        </p:nvSpPr>
        <p:spPr>
          <a:xfrm>
            <a:off x="630936" y="1069848"/>
            <a:ext cx="11420856" cy="269158"/>
          </a:xfrm>
        </p:spPr>
        <p:txBody>
          <a:bodyPr anchor="t"/>
          <a:lstStyle/>
          <a:p>
            <a:r>
              <a:rPr lang="en-US" sz="1800" dirty="0" smtClean="0"/>
              <a:t>Understand what first line and second line functions are best suited for your organization</a:t>
            </a:r>
            <a:endParaRPr lang="en-US" sz="18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797" y="1497796"/>
            <a:ext cx="10334162" cy="433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63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878" y="109728"/>
            <a:ext cx="10768872" cy="944863"/>
          </a:xfrm>
        </p:spPr>
        <p:txBody>
          <a:bodyPr anchor="b"/>
          <a:lstStyle/>
          <a:p>
            <a:r>
              <a:rPr lang="en-US" sz="6600" dirty="0" smtClean="0"/>
              <a:t>TCRM that Enables Your Business</a:t>
            </a:r>
            <a:endParaRPr lang="en-US" sz="6600" dirty="0"/>
          </a:p>
        </p:txBody>
      </p:sp>
      <p:sp>
        <p:nvSpPr>
          <p:cNvPr id="12" name="object 3"/>
          <p:cNvSpPr/>
          <p:nvPr/>
        </p:nvSpPr>
        <p:spPr>
          <a:xfrm flipV="1">
            <a:off x="565878" y="994458"/>
            <a:ext cx="11001281" cy="45719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0" y="0"/>
                </a:moveTo>
                <a:lnTo>
                  <a:pt x="8801100" y="0"/>
                </a:lnTo>
              </a:path>
            </a:pathLst>
          </a:custGeom>
          <a:ln w="6350">
            <a:solidFill>
              <a:srgbClr val="004E98"/>
            </a:solidFill>
          </a:ln>
        </p:spPr>
        <p:txBody>
          <a:bodyPr wrap="square" lIns="0" tIns="0" rIns="0" bIns="0" rtlCol="0"/>
          <a:lstStyle/>
          <a:p>
            <a:endParaRPr sz="1588" dirty="0"/>
          </a:p>
        </p:txBody>
      </p:sp>
      <p:sp>
        <p:nvSpPr>
          <p:cNvPr id="13" name="Content Placeholder 11"/>
          <p:cNvSpPr>
            <a:spLocks noGrp="1"/>
          </p:cNvSpPr>
          <p:nvPr>
            <p:ph type="body" sz="quarter" idx="4294967295"/>
          </p:nvPr>
        </p:nvSpPr>
        <p:spPr>
          <a:xfrm>
            <a:off x="630936" y="1069848"/>
            <a:ext cx="11420856" cy="269158"/>
          </a:xfrm>
        </p:spPr>
        <p:txBody>
          <a:bodyPr anchor="t"/>
          <a:lstStyle/>
          <a:p>
            <a:r>
              <a:rPr lang="en-US" sz="1800" dirty="0" smtClean="0"/>
              <a:t>Understand </a:t>
            </a:r>
            <a:r>
              <a:rPr lang="en-US" sz="1800" dirty="0"/>
              <a:t>and adapt to the organization’s evolving risk profile </a:t>
            </a:r>
            <a:r>
              <a:rPr lang="en-US" sz="1800" dirty="0" smtClean="0"/>
              <a:t>to </a:t>
            </a:r>
            <a:r>
              <a:rPr lang="en-US" sz="1800" dirty="0"/>
              <a:t>effectively manage information and technology risks </a:t>
            </a:r>
            <a:r>
              <a:rPr lang="en-US" sz="1800" dirty="0" smtClean="0"/>
              <a:t>and allocate the </a:t>
            </a:r>
            <a:r>
              <a:rPr lang="en-US" sz="1800" dirty="0"/>
              <a:t>right </a:t>
            </a:r>
            <a:r>
              <a:rPr lang="en-US" sz="1800" dirty="0" smtClean="0"/>
              <a:t>investments</a:t>
            </a:r>
            <a:endParaRPr lang="en-US" sz="1800" dirty="0"/>
          </a:p>
        </p:txBody>
      </p:sp>
      <p:grpSp>
        <p:nvGrpSpPr>
          <p:cNvPr id="7" name="Group 6"/>
          <p:cNvGrpSpPr/>
          <p:nvPr/>
        </p:nvGrpSpPr>
        <p:grpSpPr>
          <a:xfrm>
            <a:off x="2486425" y="2047631"/>
            <a:ext cx="366070" cy="3292225"/>
            <a:chOff x="2578423" y="1724689"/>
            <a:chExt cx="366070" cy="3292225"/>
          </a:xfrm>
        </p:grpSpPr>
        <p:sp>
          <p:nvSpPr>
            <p:cNvPr id="8" name="Right Arrow 7"/>
            <p:cNvSpPr/>
            <p:nvPr/>
          </p:nvSpPr>
          <p:spPr>
            <a:xfrm>
              <a:off x="2578423" y="4211585"/>
              <a:ext cx="366070" cy="183604"/>
            </a:xfrm>
            <a:prstGeom prst="rightArrow">
              <a:avLst/>
            </a:prstGeom>
            <a:solidFill>
              <a:srgbClr val="470A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47" tIns="40074" rIns="80147" bIns="40074"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578423" y="4833310"/>
              <a:ext cx="366070" cy="183604"/>
            </a:xfrm>
            <a:prstGeom prst="rightArrow">
              <a:avLst/>
            </a:prstGeom>
            <a:solidFill>
              <a:srgbClr val="6D20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47" tIns="40074" rIns="80147" bIns="40074"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2578423" y="1724689"/>
              <a:ext cx="366070" cy="183604"/>
            </a:xfrm>
            <a:prstGeom prst="rightArrow">
              <a:avLst/>
            </a:prstGeom>
            <a:solidFill>
              <a:srgbClr val="0033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47" tIns="40074" rIns="80147" bIns="40074"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2578423" y="2968137"/>
              <a:ext cx="366070" cy="183604"/>
            </a:xfrm>
            <a:prstGeom prst="rightArrow">
              <a:avLst/>
            </a:prstGeom>
            <a:solidFill>
              <a:srgbClr val="0091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47" tIns="40074" rIns="80147" bIns="40074"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2578423" y="2346413"/>
              <a:ext cx="366070" cy="183604"/>
            </a:xfrm>
            <a:prstGeom prst="rightArrow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47" tIns="40074" rIns="80147" bIns="40074"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2578423" y="3589861"/>
              <a:ext cx="366070" cy="183604"/>
            </a:xfrm>
            <a:prstGeom prst="rightArrow">
              <a:avLst/>
            </a:prstGeom>
            <a:solidFill>
              <a:srgbClr val="4836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47" tIns="40074" rIns="80147" bIns="40074"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16" name="Trapezoid 15"/>
          <p:cNvSpPr/>
          <p:nvPr/>
        </p:nvSpPr>
        <p:spPr>
          <a:xfrm>
            <a:off x="614170" y="4875114"/>
            <a:ext cx="1683224" cy="697143"/>
          </a:xfrm>
          <a:prstGeom prst="trapezoid">
            <a:avLst/>
          </a:prstGeom>
          <a:solidFill>
            <a:srgbClr val="6D2077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rapezoid 16"/>
          <p:cNvSpPr/>
          <p:nvPr/>
        </p:nvSpPr>
        <p:spPr>
          <a:xfrm>
            <a:off x="866704" y="5004288"/>
            <a:ext cx="1172788" cy="434114"/>
          </a:xfrm>
          <a:prstGeom prst="trapezoid">
            <a:avLst>
              <a:gd name="adj" fmla="val 19474"/>
            </a:avLst>
          </a:prstGeom>
          <a:solidFill>
            <a:srgbClr val="FFFFFF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Trapezoid 17"/>
          <p:cNvSpPr/>
          <p:nvPr/>
        </p:nvSpPr>
        <p:spPr>
          <a:xfrm>
            <a:off x="602160" y="4255202"/>
            <a:ext cx="1683223" cy="697143"/>
          </a:xfrm>
          <a:prstGeom prst="trapezoid">
            <a:avLst/>
          </a:prstGeom>
          <a:solidFill>
            <a:srgbClr val="470A68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9" name="Trapezoid 18"/>
          <p:cNvSpPr/>
          <p:nvPr/>
        </p:nvSpPr>
        <p:spPr>
          <a:xfrm>
            <a:off x="857378" y="4386717"/>
            <a:ext cx="1172787" cy="434114"/>
          </a:xfrm>
          <a:prstGeom prst="trapezoid">
            <a:avLst>
              <a:gd name="adj" fmla="val 19474"/>
            </a:avLst>
          </a:prstGeom>
          <a:solidFill>
            <a:srgbClr val="FFFFFF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Trapezoid 21"/>
          <p:cNvSpPr/>
          <p:nvPr/>
        </p:nvSpPr>
        <p:spPr>
          <a:xfrm>
            <a:off x="620172" y="3629056"/>
            <a:ext cx="1683223" cy="697143"/>
          </a:xfrm>
          <a:prstGeom prst="trapezoid">
            <a:avLst/>
          </a:prstGeom>
          <a:solidFill>
            <a:srgbClr val="483698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Trapezoid 22"/>
          <p:cNvSpPr/>
          <p:nvPr/>
        </p:nvSpPr>
        <p:spPr>
          <a:xfrm>
            <a:off x="875390" y="3760571"/>
            <a:ext cx="1172787" cy="434114"/>
          </a:xfrm>
          <a:prstGeom prst="trapezoid">
            <a:avLst>
              <a:gd name="adj" fmla="val 19474"/>
            </a:avLst>
          </a:prstGeom>
          <a:solidFill>
            <a:srgbClr val="FFFFFF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Trapezoid 23"/>
          <p:cNvSpPr/>
          <p:nvPr/>
        </p:nvSpPr>
        <p:spPr>
          <a:xfrm>
            <a:off x="620179" y="3020641"/>
            <a:ext cx="1683223" cy="697143"/>
          </a:xfrm>
          <a:prstGeom prst="trapezoid">
            <a:avLst/>
          </a:prstGeom>
          <a:solidFill>
            <a:srgbClr val="0091DA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Trapezoid 24"/>
          <p:cNvSpPr/>
          <p:nvPr/>
        </p:nvSpPr>
        <p:spPr>
          <a:xfrm>
            <a:off x="875398" y="3152156"/>
            <a:ext cx="1172787" cy="434114"/>
          </a:xfrm>
          <a:prstGeom prst="trapezoid">
            <a:avLst>
              <a:gd name="adj" fmla="val 19474"/>
            </a:avLst>
          </a:prstGeom>
          <a:solidFill>
            <a:srgbClr val="FFFFFF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6" name="Trapezoid 25"/>
          <p:cNvSpPr/>
          <p:nvPr/>
        </p:nvSpPr>
        <p:spPr>
          <a:xfrm>
            <a:off x="620186" y="2422072"/>
            <a:ext cx="1683223" cy="697143"/>
          </a:xfrm>
          <a:prstGeom prst="trapezoid">
            <a:avLst/>
          </a:prstGeom>
          <a:solidFill>
            <a:srgbClr val="005EB8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Trapezoid 26"/>
          <p:cNvSpPr/>
          <p:nvPr/>
        </p:nvSpPr>
        <p:spPr>
          <a:xfrm>
            <a:off x="875404" y="2553586"/>
            <a:ext cx="1172787" cy="434114"/>
          </a:xfrm>
          <a:prstGeom prst="trapezoid">
            <a:avLst>
              <a:gd name="adj" fmla="val 19474"/>
            </a:avLst>
          </a:prstGeom>
          <a:solidFill>
            <a:schemeClr val="bg1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Trapezoid 27"/>
          <p:cNvSpPr/>
          <p:nvPr/>
        </p:nvSpPr>
        <p:spPr>
          <a:xfrm>
            <a:off x="620194" y="1873794"/>
            <a:ext cx="1683223" cy="635732"/>
          </a:xfrm>
          <a:prstGeom prst="trapezoid">
            <a:avLst/>
          </a:prstGeom>
          <a:solidFill>
            <a:srgbClr val="00338D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Trapezoid 28"/>
          <p:cNvSpPr/>
          <p:nvPr/>
        </p:nvSpPr>
        <p:spPr>
          <a:xfrm>
            <a:off x="875411" y="1993724"/>
            <a:ext cx="1172787" cy="395874"/>
          </a:xfrm>
          <a:prstGeom prst="trapezoid">
            <a:avLst>
              <a:gd name="adj" fmla="val 19474"/>
            </a:avLst>
          </a:prstGeom>
          <a:solidFill>
            <a:schemeClr val="bg1"/>
          </a:solidFill>
          <a:ln>
            <a:noFill/>
          </a:ln>
          <a:effectLst>
            <a:softEdge rad="241300"/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62" tIns="49782" rIns="99562" bIns="49782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0" name="Content Placeholder 11"/>
          <p:cNvSpPr txBox="1">
            <a:spLocks/>
          </p:cNvSpPr>
          <p:nvPr/>
        </p:nvSpPr>
        <p:spPr>
          <a:xfrm>
            <a:off x="2913582" y="1837599"/>
            <a:ext cx="9034577" cy="370849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5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2844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760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244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98000" indent="-230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371600" indent="-284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-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Aft>
                <a:spcPts val="0"/>
              </a:spcAft>
              <a:buNone/>
            </a:pPr>
            <a:r>
              <a:rPr lang="en-US" b="1" dirty="0" smtClean="0"/>
              <a:t>Leadership, support, and commitment</a:t>
            </a:r>
            <a:r>
              <a:rPr lang="en-US" dirty="0" smtClean="0"/>
              <a:t> are critical to successful implementation. </a:t>
            </a:r>
          </a:p>
          <a:p>
            <a:pPr marL="0" lvl="2" indent="0">
              <a:spcAft>
                <a:spcPts val="0"/>
              </a:spcAft>
              <a:buNone/>
            </a:pPr>
            <a:r>
              <a:rPr lang="en-US" dirty="0" smtClean="0"/>
              <a:t>Board oversight is </a:t>
            </a:r>
            <a:r>
              <a:rPr lang="en-US" b="1" dirty="0" smtClean="0"/>
              <a:t>no longer just leading practice; it is expected by regulators</a:t>
            </a:r>
            <a:r>
              <a:rPr lang="en-US" dirty="0" smtClean="0"/>
              <a:t>.</a:t>
            </a:r>
            <a:endParaRPr lang="en-US" sz="1400" dirty="0" smtClean="0"/>
          </a:p>
          <a:p>
            <a:pPr marL="0" lvl="2" indent="0">
              <a:spcAft>
                <a:spcPts val="0"/>
              </a:spcAft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Deploy a</a:t>
            </a:r>
            <a:r>
              <a:rPr lang="en-US" dirty="0" smtClean="0"/>
              <a:t> </a:t>
            </a:r>
            <a:r>
              <a:rPr lang="en-US" b="1" dirty="0" smtClean="0"/>
              <a:t>business driven and risk focused strategy</a:t>
            </a:r>
            <a:r>
              <a:rPr lang="en-US" dirty="0" smtClean="0"/>
              <a:t>, anchored to industry framework(s), </a:t>
            </a:r>
          </a:p>
          <a:p>
            <a:pPr marL="0" lvl="2" indent="0">
              <a:spcAft>
                <a:spcPts val="0"/>
              </a:spcAft>
              <a:buNone/>
            </a:pPr>
            <a:r>
              <a:rPr lang="en-US" dirty="0" smtClean="0"/>
              <a:t>to provide comprehensive coverage of critical cyber security and technology risk activities.</a:t>
            </a:r>
            <a:endParaRPr lang="en-US" sz="1000" dirty="0" smtClean="0"/>
          </a:p>
          <a:p>
            <a:pPr marL="0" lvl="2" indent="0">
              <a:spcAft>
                <a:spcPts val="0"/>
              </a:spcAft>
              <a:buNone/>
            </a:pPr>
            <a:endParaRPr lang="en-US" sz="1200" dirty="0" smtClean="0"/>
          </a:p>
          <a:p>
            <a:pPr marL="0" lvl="2" indent="0">
              <a:spcAft>
                <a:spcPts val="0"/>
              </a:spcAft>
              <a:buNone/>
            </a:pPr>
            <a:r>
              <a:rPr lang="en-US" dirty="0" smtClean="0"/>
              <a:t>Drive </a:t>
            </a:r>
            <a:r>
              <a:rPr lang="en-US" b="1" dirty="0" smtClean="0"/>
              <a:t>smart spending on targeted investments in high-risk areas</a:t>
            </a:r>
            <a:r>
              <a:rPr lang="en-US" dirty="0" smtClean="0"/>
              <a:t> to effectively managed </a:t>
            </a:r>
          </a:p>
          <a:p>
            <a:pPr marL="0" lvl="2" indent="0">
              <a:spcAft>
                <a:spcPts val="0"/>
              </a:spcAft>
              <a:buNone/>
            </a:pPr>
            <a:r>
              <a:rPr lang="en-US" dirty="0" smtClean="0"/>
              <a:t>Cyber and technology risk aligned to critical business assets.  </a:t>
            </a:r>
          </a:p>
          <a:p>
            <a:pPr marL="0" lvl="2" indent="0">
              <a:spcAft>
                <a:spcPts val="0"/>
              </a:spcAft>
              <a:buNone/>
            </a:pPr>
            <a:endParaRPr lang="en-US" sz="200" dirty="0"/>
          </a:p>
          <a:p>
            <a:pPr marL="0" lvl="2" indent="0">
              <a:spcAft>
                <a:spcPts val="0"/>
              </a:spcAft>
              <a:buNone/>
            </a:pPr>
            <a:endParaRPr lang="en-US" sz="200" dirty="0" smtClean="0"/>
          </a:p>
          <a:p>
            <a:pPr marL="0" lvl="2" indent="0">
              <a:spcAft>
                <a:spcPts val="0"/>
              </a:spcAft>
              <a:buNone/>
            </a:pPr>
            <a:endParaRPr lang="en-US" sz="200" dirty="0"/>
          </a:p>
          <a:p>
            <a:pPr marL="0" lvl="2" indent="0">
              <a:spcAft>
                <a:spcPts val="0"/>
              </a:spcAft>
              <a:buNone/>
            </a:pPr>
            <a:endParaRPr lang="en-US" sz="200" dirty="0" smtClean="0"/>
          </a:p>
          <a:p>
            <a:pPr marL="0" lvl="2" indent="0">
              <a:spcAft>
                <a:spcPts val="0"/>
              </a:spcAft>
              <a:buNone/>
            </a:pPr>
            <a:endParaRPr lang="en-US" sz="200" dirty="0"/>
          </a:p>
          <a:p>
            <a:pPr marL="0" lvl="2" indent="0">
              <a:spcAft>
                <a:spcPts val="0"/>
              </a:spcAft>
              <a:buNone/>
            </a:pPr>
            <a:endParaRPr lang="en-US" sz="200" dirty="0" smtClean="0"/>
          </a:p>
          <a:p>
            <a:pPr marL="0" lvl="2" indent="0">
              <a:spcAft>
                <a:spcPts val="0"/>
              </a:spcAft>
              <a:buNone/>
            </a:pPr>
            <a:endParaRPr lang="en-US" sz="200" dirty="0"/>
          </a:p>
          <a:p>
            <a:pPr marL="0" lvl="2" indent="0">
              <a:spcAft>
                <a:spcPts val="0"/>
              </a:spcAft>
              <a:buNone/>
            </a:pPr>
            <a:endParaRPr lang="en-US" sz="200" dirty="0" smtClean="0"/>
          </a:p>
          <a:p>
            <a:pPr marL="0" lvl="2" indent="0">
              <a:spcAft>
                <a:spcPts val="0"/>
              </a:spcAft>
              <a:buNone/>
            </a:pPr>
            <a:r>
              <a:rPr lang="en-US" dirty="0" smtClean="0"/>
              <a:t>Find strategic </a:t>
            </a:r>
            <a:r>
              <a:rPr lang="en-US" b="1" dirty="0" smtClean="0"/>
              <a:t>balance between business performance and technology and cyber risk mitigation</a:t>
            </a:r>
            <a:r>
              <a:rPr lang="en-US" dirty="0" smtClean="0"/>
              <a:t>.</a:t>
            </a:r>
            <a:endParaRPr lang="en-US" sz="900" dirty="0" smtClean="0"/>
          </a:p>
          <a:p>
            <a:pPr marL="0" lvl="2" indent="0">
              <a:spcAft>
                <a:spcPts val="0"/>
              </a:spcAft>
              <a:buNone/>
            </a:pPr>
            <a:endParaRPr lang="en-US" sz="900" b="1" dirty="0" smtClean="0"/>
          </a:p>
          <a:p>
            <a:pPr marL="0" lvl="2" indent="0">
              <a:spcAft>
                <a:spcPts val="0"/>
              </a:spcAft>
              <a:buNone/>
            </a:pPr>
            <a:endParaRPr lang="en-US" sz="900" b="1" dirty="0" smtClean="0"/>
          </a:p>
          <a:p>
            <a:pPr marL="0" lvl="2" indent="0">
              <a:spcAft>
                <a:spcPts val="0"/>
              </a:spcAft>
              <a:buNone/>
            </a:pPr>
            <a:r>
              <a:rPr lang="en-US" b="1" dirty="0" smtClean="0"/>
              <a:t>Establish three lines of defense</a:t>
            </a:r>
            <a:r>
              <a:rPr lang="en-US" dirty="0" smtClean="0"/>
              <a:t> in effective risk management and controls to foster a cohesive and coordinated approach for risk management and mitigation.</a:t>
            </a:r>
            <a:endParaRPr lang="en-US" sz="1200" dirty="0" smtClean="0"/>
          </a:p>
          <a:p>
            <a:pPr marL="0" lvl="2" indent="0">
              <a:spcAft>
                <a:spcPts val="0"/>
              </a:spcAft>
              <a:buNone/>
            </a:pPr>
            <a:endParaRPr lang="en-US" sz="1200" dirty="0" smtClean="0"/>
          </a:p>
          <a:p>
            <a:pPr marL="0" lvl="2" indent="0">
              <a:spcAft>
                <a:spcPts val="0"/>
              </a:spcAft>
              <a:buNone/>
            </a:pPr>
            <a:r>
              <a:rPr lang="en-US" dirty="0" smtClean="0"/>
              <a:t>Clearly assign the </a:t>
            </a:r>
            <a:r>
              <a:rPr lang="en-US" b="1" dirty="0" smtClean="0"/>
              <a:t>responsibilities and accountability</a:t>
            </a:r>
            <a:r>
              <a:rPr lang="en-US" dirty="0" smtClean="0"/>
              <a:t> for technology and cyber risk management activities, and ensure that </a:t>
            </a:r>
            <a:r>
              <a:rPr lang="en-US" b="1" dirty="0" smtClean="0"/>
              <a:t>adequate skills</a:t>
            </a:r>
            <a:r>
              <a:rPr lang="en-US" dirty="0" smtClean="0"/>
              <a:t> are available to fulfill the assignments.</a:t>
            </a:r>
          </a:p>
          <a:p>
            <a:endParaRPr lang="en-US" dirty="0"/>
          </a:p>
        </p:txBody>
      </p:sp>
      <p:grpSp>
        <p:nvGrpSpPr>
          <p:cNvPr id="31" name="Group 100"/>
          <p:cNvGrpSpPr>
            <a:grpSpLocks noChangeAspect="1"/>
          </p:cNvGrpSpPr>
          <p:nvPr/>
        </p:nvGrpSpPr>
        <p:grpSpPr bwMode="auto">
          <a:xfrm>
            <a:off x="1262655" y="2019140"/>
            <a:ext cx="362231" cy="345040"/>
            <a:chOff x="1698" y="1035"/>
            <a:chExt cx="2360" cy="2248"/>
          </a:xfrm>
          <a:solidFill>
            <a:srgbClr val="00338D"/>
          </a:solidFill>
        </p:grpSpPr>
        <p:sp>
          <p:nvSpPr>
            <p:cNvPr id="32" name="Freeform 101"/>
            <p:cNvSpPr>
              <a:spLocks noEditPoints="1"/>
            </p:cNvSpPr>
            <p:nvPr/>
          </p:nvSpPr>
          <p:spPr bwMode="auto">
            <a:xfrm>
              <a:off x="3292" y="1476"/>
              <a:ext cx="577" cy="735"/>
            </a:xfrm>
            <a:custGeom>
              <a:avLst/>
              <a:gdLst/>
              <a:ahLst/>
              <a:cxnLst>
                <a:cxn ang="0">
                  <a:pos x="155" y="3"/>
                </a:cxn>
                <a:cxn ang="0">
                  <a:pos x="122" y="0"/>
                </a:cxn>
                <a:cxn ang="0">
                  <a:pos x="89" y="3"/>
                </a:cxn>
                <a:cxn ang="0">
                  <a:pos x="12" y="155"/>
                </a:cxn>
                <a:cxn ang="0">
                  <a:pos x="12" y="162"/>
                </a:cxn>
                <a:cxn ang="0">
                  <a:pos x="12" y="163"/>
                </a:cxn>
                <a:cxn ang="0">
                  <a:pos x="12" y="164"/>
                </a:cxn>
                <a:cxn ang="0">
                  <a:pos x="46" y="263"/>
                </a:cxn>
                <a:cxn ang="0">
                  <a:pos x="122" y="311"/>
                </a:cxn>
                <a:cxn ang="0">
                  <a:pos x="198" y="263"/>
                </a:cxn>
                <a:cxn ang="0">
                  <a:pos x="232" y="164"/>
                </a:cxn>
                <a:cxn ang="0">
                  <a:pos x="232" y="163"/>
                </a:cxn>
                <a:cxn ang="0">
                  <a:pos x="232" y="162"/>
                </a:cxn>
                <a:cxn ang="0">
                  <a:pos x="232" y="155"/>
                </a:cxn>
                <a:cxn ang="0">
                  <a:pos x="155" y="3"/>
                </a:cxn>
                <a:cxn ang="0">
                  <a:pos x="185" y="254"/>
                </a:cxn>
                <a:cxn ang="0">
                  <a:pos x="122" y="295"/>
                </a:cxn>
                <a:cxn ang="0">
                  <a:pos x="58" y="254"/>
                </a:cxn>
                <a:cxn ang="0">
                  <a:pos x="27" y="164"/>
                </a:cxn>
                <a:cxn ang="0">
                  <a:pos x="34" y="139"/>
                </a:cxn>
                <a:cxn ang="0">
                  <a:pos x="36" y="114"/>
                </a:cxn>
                <a:cxn ang="0">
                  <a:pos x="42" y="85"/>
                </a:cxn>
                <a:cxn ang="0">
                  <a:pos x="201" y="85"/>
                </a:cxn>
                <a:cxn ang="0">
                  <a:pos x="208" y="114"/>
                </a:cxn>
                <a:cxn ang="0">
                  <a:pos x="210" y="139"/>
                </a:cxn>
                <a:cxn ang="0">
                  <a:pos x="216" y="164"/>
                </a:cxn>
                <a:cxn ang="0">
                  <a:pos x="185" y="254"/>
                </a:cxn>
              </a:cxnLst>
              <a:rect l="0" t="0" r="r" b="b"/>
              <a:pathLst>
                <a:path w="244" h="311">
                  <a:moveTo>
                    <a:pt x="155" y="3"/>
                  </a:moveTo>
                  <a:cubicBezTo>
                    <a:pt x="145" y="1"/>
                    <a:pt x="134" y="0"/>
                    <a:pt x="122" y="0"/>
                  </a:cubicBezTo>
                  <a:cubicBezTo>
                    <a:pt x="110" y="0"/>
                    <a:pt x="99" y="1"/>
                    <a:pt x="89" y="3"/>
                  </a:cubicBezTo>
                  <a:cubicBezTo>
                    <a:pt x="0" y="15"/>
                    <a:pt x="12" y="79"/>
                    <a:pt x="12" y="155"/>
                  </a:cubicBezTo>
                  <a:cubicBezTo>
                    <a:pt x="12" y="158"/>
                    <a:pt x="12" y="160"/>
                    <a:pt x="12" y="162"/>
                  </a:cubicBezTo>
                  <a:cubicBezTo>
                    <a:pt x="12" y="163"/>
                    <a:pt x="12" y="163"/>
                    <a:pt x="12" y="163"/>
                  </a:cubicBezTo>
                  <a:cubicBezTo>
                    <a:pt x="12" y="164"/>
                    <a:pt x="12" y="164"/>
                    <a:pt x="12" y="164"/>
                  </a:cubicBezTo>
                  <a:cubicBezTo>
                    <a:pt x="12" y="199"/>
                    <a:pt x="26" y="236"/>
                    <a:pt x="46" y="263"/>
                  </a:cubicBezTo>
                  <a:cubicBezTo>
                    <a:pt x="67" y="292"/>
                    <a:pt x="94" y="311"/>
                    <a:pt x="122" y="311"/>
                  </a:cubicBezTo>
                  <a:cubicBezTo>
                    <a:pt x="150" y="311"/>
                    <a:pt x="177" y="292"/>
                    <a:pt x="198" y="263"/>
                  </a:cubicBezTo>
                  <a:cubicBezTo>
                    <a:pt x="218" y="236"/>
                    <a:pt x="232" y="199"/>
                    <a:pt x="232" y="164"/>
                  </a:cubicBezTo>
                  <a:cubicBezTo>
                    <a:pt x="232" y="163"/>
                    <a:pt x="232" y="163"/>
                    <a:pt x="232" y="163"/>
                  </a:cubicBezTo>
                  <a:cubicBezTo>
                    <a:pt x="232" y="162"/>
                    <a:pt x="232" y="162"/>
                    <a:pt x="232" y="162"/>
                  </a:cubicBezTo>
                  <a:cubicBezTo>
                    <a:pt x="232" y="160"/>
                    <a:pt x="232" y="158"/>
                    <a:pt x="232" y="155"/>
                  </a:cubicBezTo>
                  <a:cubicBezTo>
                    <a:pt x="232" y="79"/>
                    <a:pt x="244" y="15"/>
                    <a:pt x="155" y="3"/>
                  </a:cubicBezTo>
                  <a:moveTo>
                    <a:pt x="185" y="254"/>
                  </a:moveTo>
                  <a:cubicBezTo>
                    <a:pt x="168" y="279"/>
                    <a:pt x="144" y="295"/>
                    <a:pt x="122" y="295"/>
                  </a:cubicBezTo>
                  <a:cubicBezTo>
                    <a:pt x="99" y="295"/>
                    <a:pt x="76" y="279"/>
                    <a:pt x="58" y="254"/>
                  </a:cubicBezTo>
                  <a:cubicBezTo>
                    <a:pt x="40" y="229"/>
                    <a:pt x="28" y="196"/>
                    <a:pt x="27" y="164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6" y="130"/>
                    <a:pt x="36" y="122"/>
                    <a:pt x="36" y="114"/>
                  </a:cubicBezTo>
                  <a:cubicBezTo>
                    <a:pt x="36" y="103"/>
                    <a:pt x="37" y="93"/>
                    <a:pt x="42" y="85"/>
                  </a:cubicBezTo>
                  <a:cubicBezTo>
                    <a:pt x="47" y="72"/>
                    <a:pt x="200" y="71"/>
                    <a:pt x="201" y="85"/>
                  </a:cubicBezTo>
                  <a:cubicBezTo>
                    <a:pt x="207" y="93"/>
                    <a:pt x="207" y="103"/>
                    <a:pt x="208" y="114"/>
                  </a:cubicBezTo>
                  <a:cubicBezTo>
                    <a:pt x="208" y="122"/>
                    <a:pt x="208" y="130"/>
                    <a:pt x="210" y="139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6" y="196"/>
                    <a:pt x="204" y="229"/>
                    <a:pt x="185" y="25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102"/>
            <p:cNvSpPr>
              <a:spLocks noEditPoints="1"/>
            </p:cNvSpPr>
            <p:nvPr/>
          </p:nvSpPr>
          <p:spPr bwMode="auto">
            <a:xfrm>
              <a:off x="1891" y="1476"/>
              <a:ext cx="577" cy="735"/>
            </a:xfrm>
            <a:custGeom>
              <a:avLst/>
              <a:gdLst/>
              <a:ahLst/>
              <a:cxnLst>
                <a:cxn ang="0">
                  <a:pos x="152" y="3"/>
                </a:cxn>
                <a:cxn ang="0">
                  <a:pos x="120" y="0"/>
                </a:cxn>
                <a:cxn ang="0">
                  <a:pos x="85" y="4"/>
                </a:cxn>
                <a:cxn ang="0">
                  <a:pos x="11" y="155"/>
                </a:cxn>
                <a:cxn ang="0">
                  <a:pos x="11" y="162"/>
                </a:cxn>
                <a:cxn ang="0">
                  <a:pos x="11" y="163"/>
                </a:cxn>
                <a:cxn ang="0">
                  <a:pos x="11" y="164"/>
                </a:cxn>
                <a:cxn ang="0">
                  <a:pos x="45" y="263"/>
                </a:cxn>
                <a:cxn ang="0">
                  <a:pos x="121" y="311"/>
                </a:cxn>
                <a:cxn ang="0">
                  <a:pos x="197" y="263"/>
                </a:cxn>
                <a:cxn ang="0">
                  <a:pos x="231" y="164"/>
                </a:cxn>
                <a:cxn ang="0">
                  <a:pos x="231" y="163"/>
                </a:cxn>
                <a:cxn ang="0">
                  <a:pos x="231" y="162"/>
                </a:cxn>
                <a:cxn ang="0">
                  <a:pos x="231" y="155"/>
                </a:cxn>
                <a:cxn ang="0">
                  <a:pos x="152" y="3"/>
                </a:cxn>
                <a:cxn ang="0">
                  <a:pos x="185" y="254"/>
                </a:cxn>
                <a:cxn ang="0">
                  <a:pos x="121" y="295"/>
                </a:cxn>
                <a:cxn ang="0">
                  <a:pos x="58" y="254"/>
                </a:cxn>
                <a:cxn ang="0">
                  <a:pos x="27" y="164"/>
                </a:cxn>
                <a:cxn ang="0">
                  <a:pos x="33" y="139"/>
                </a:cxn>
                <a:cxn ang="0">
                  <a:pos x="36" y="114"/>
                </a:cxn>
                <a:cxn ang="0">
                  <a:pos x="42" y="85"/>
                </a:cxn>
                <a:cxn ang="0">
                  <a:pos x="201" y="85"/>
                </a:cxn>
                <a:cxn ang="0">
                  <a:pos x="207" y="114"/>
                </a:cxn>
                <a:cxn ang="0">
                  <a:pos x="210" y="139"/>
                </a:cxn>
                <a:cxn ang="0">
                  <a:pos x="216" y="164"/>
                </a:cxn>
                <a:cxn ang="0">
                  <a:pos x="185" y="254"/>
                </a:cxn>
              </a:cxnLst>
              <a:rect l="0" t="0" r="r" b="b"/>
              <a:pathLst>
                <a:path w="244" h="311">
                  <a:moveTo>
                    <a:pt x="152" y="3"/>
                  </a:moveTo>
                  <a:cubicBezTo>
                    <a:pt x="142" y="1"/>
                    <a:pt x="132" y="0"/>
                    <a:pt x="120" y="0"/>
                  </a:cubicBezTo>
                  <a:cubicBezTo>
                    <a:pt x="107" y="0"/>
                    <a:pt x="96" y="2"/>
                    <a:pt x="85" y="4"/>
                  </a:cubicBezTo>
                  <a:cubicBezTo>
                    <a:pt x="0" y="17"/>
                    <a:pt x="11" y="80"/>
                    <a:pt x="11" y="155"/>
                  </a:cubicBezTo>
                  <a:cubicBezTo>
                    <a:pt x="11" y="158"/>
                    <a:pt x="11" y="160"/>
                    <a:pt x="11" y="162"/>
                  </a:cubicBezTo>
                  <a:cubicBezTo>
                    <a:pt x="11" y="163"/>
                    <a:pt x="11" y="163"/>
                    <a:pt x="11" y="163"/>
                  </a:cubicBezTo>
                  <a:cubicBezTo>
                    <a:pt x="11" y="164"/>
                    <a:pt x="11" y="164"/>
                    <a:pt x="11" y="164"/>
                  </a:cubicBezTo>
                  <a:cubicBezTo>
                    <a:pt x="11" y="199"/>
                    <a:pt x="25" y="236"/>
                    <a:pt x="45" y="263"/>
                  </a:cubicBezTo>
                  <a:cubicBezTo>
                    <a:pt x="66" y="292"/>
                    <a:pt x="94" y="311"/>
                    <a:pt x="121" y="311"/>
                  </a:cubicBezTo>
                  <a:cubicBezTo>
                    <a:pt x="149" y="311"/>
                    <a:pt x="177" y="292"/>
                    <a:pt x="197" y="263"/>
                  </a:cubicBezTo>
                  <a:cubicBezTo>
                    <a:pt x="218" y="236"/>
                    <a:pt x="231" y="199"/>
                    <a:pt x="231" y="164"/>
                  </a:cubicBezTo>
                  <a:cubicBezTo>
                    <a:pt x="231" y="163"/>
                    <a:pt x="231" y="163"/>
                    <a:pt x="231" y="163"/>
                  </a:cubicBezTo>
                  <a:cubicBezTo>
                    <a:pt x="231" y="162"/>
                    <a:pt x="231" y="162"/>
                    <a:pt x="231" y="162"/>
                  </a:cubicBezTo>
                  <a:cubicBezTo>
                    <a:pt x="231" y="160"/>
                    <a:pt x="231" y="158"/>
                    <a:pt x="231" y="155"/>
                  </a:cubicBezTo>
                  <a:cubicBezTo>
                    <a:pt x="231" y="78"/>
                    <a:pt x="244" y="14"/>
                    <a:pt x="152" y="3"/>
                  </a:cubicBezTo>
                  <a:moveTo>
                    <a:pt x="185" y="254"/>
                  </a:moveTo>
                  <a:cubicBezTo>
                    <a:pt x="167" y="279"/>
                    <a:pt x="144" y="295"/>
                    <a:pt x="121" y="295"/>
                  </a:cubicBezTo>
                  <a:cubicBezTo>
                    <a:pt x="99" y="295"/>
                    <a:pt x="76" y="279"/>
                    <a:pt x="58" y="254"/>
                  </a:cubicBezTo>
                  <a:cubicBezTo>
                    <a:pt x="39" y="229"/>
                    <a:pt x="27" y="196"/>
                    <a:pt x="27" y="164"/>
                  </a:cubicBezTo>
                  <a:cubicBezTo>
                    <a:pt x="33" y="139"/>
                    <a:pt x="33" y="139"/>
                    <a:pt x="33" y="139"/>
                  </a:cubicBezTo>
                  <a:cubicBezTo>
                    <a:pt x="35" y="130"/>
                    <a:pt x="36" y="122"/>
                    <a:pt x="36" y="114"/>
                  </a:cubicBezTo>
                  <a:cubicBezTo>
                    <a:pt x="36" y="103"/>
                    <a:pt x="36" y="93"/>
                    <a:pt x="42" y="85"/>
                  </a:cubicBezTo>
                  <a:cubicBezTo>
                    <a:pt x="46" y="72"/>
                    <a:pt x="199" y="71"/>
                    <a:pt x="201" y="85"/>
                  </a:cubicBezTo>
                  <a:cubicBezTo>
                    <a:pt x="207" y="93"/>
                    <a:pt x="207" y="103"/>
                    <a:pt x="207" y="114"/>
                  </a:cubicBezTo>
                  <a:cubicBezTo>
                    <a:pt x="207" y="122"/>
                    <a:pt x="207" y="130"/>
                    <a:pt x="210" y="139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6" y="196"/>
                    <a:pt x="203" y="229"/>
                    <a:pt x="185" y="25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103"/>
            <p:cNvSpPr>
              <a:spLocks/>
            </p:cNvSpPr>
            <p:nvPr/>
          </p:nvSpPr>
          <p:spPr bwMode="auto">
            <a:xfrm>
              <a:off x="2123" y="2303"/>
              <a:ext cx="1509" cy="980"/>
            </a:xfrm>
            <a:custGeom>
              <a:avLst/>
              <a:gdLst/>
              <a:ahLst/>
              <a:cxnLst>
                <a:cxn ang="0">
                  <a:pos x="355" y="55"/>
                </a:cxn>
                <a:cxn ang="0">
                  <a:pos x="355" y="49"/>
                </a:cxn>
                <a:cxn ang="0">
                  <a:pos x="349" y="45"/>
                </a:cxn>
                <a:cxn ang="0">
                  <a:pos x="292" y="45"/>
                </a:cxn>
                <a:cxn ang="0">
                  <a:pos x="286" y="49"/>
                </a:cxn>
                <a:cxn ang="0">
                  <a:pos x="287" y="55"/>
                </a:cxn>
                <a:cxn ang="0">
                  <a:pos x="306" y="91"/>
                </a:cxn>
                <a:cxn ang="0">
                  <a:pos x="308" y="101"/>
                </a:cxn>
                <a:cxn ang="0">
                  <a:pos x="291" y="305"/>
                </a:cxn>
                <a:cxn ang="0">
                  <a:pos x="178" y="0"/>
                </a:cxn>
                <a:cxn ang="0">
                  <a:pos x="0" y="143"/>
                </a:cxn>
                <a:cxn ang="0">
                  <a:pos x="0" y="352"/>
                </a:cxn>
                <a:cxn ang="0">
                  <a:pos x="63" y="415"/>
                </a:cxn>
                <a:cxn ang="0">
                  <a:pos x="576" y="415"/>
                </a:cxn>
                <a:cxn ang="0">
                  <a:pos x="639" y="352"/>
                </a:cxn>
                <a:cxn ang="0">
                  <a:pos x="639" y="143"/>
                </a:cxn>
                <a:cxn ang="0">
                  <a:pos x="461" y="0"/>
                </a:cxn>
                <a:cxn ang="0">
                  <a:pos x="350" y="301"/>
                </a:cxn>
                <a:cxn ang="0">
                  <a:pos x="333" y="101"/>
                </a:cxn>
                <a:cxn ang="0">
                  <a:pos x="335" y="91"/>
                </a:cxn>
                <a:cxn ang="0">
                  <a:pos x="355" y="55"/>
                </a:cxn>
              </a:cxnLst>
              <a:rect l="0" t="0" r="r" b="b"/>
              <a:pathLst>
                <a:path w="639" h="415">
                  <a:moveTo>
                    <a:pt x="355" y="55"/>
                  </a:moveTo>
                  <a:cubicBezTo>
                    <a:pt x="356" y="53"/>
                    <a:pt x="356" y="51"/>
                    <a:pt x="355" y="49"/>
                  </a:cubicBezTo>
                  <a:cubicBezTo>
                    <a:pt x="354" y="47"/>
                    <a:pt x="351" y="45"/>
                    <a:pt x="349" y="45"/>
                  </a:cubicBezTo>
                  <a:cubicBezTo>
                    <a:pt x="292" y="45"/>
                    <a:pt x="292" y="45"/>
                    <a:pt x="292" y="45"/>
                  </a:cubicBezTo>
                  <a:cubicBezTo>
                    <a:pt x="290" y="45"/>
                    <a:pt x="288" y="47"/>
                    <a:pt x="286" y="49"/>
                  </a:cubicBezTo>
                  <a:cubicBezTo>
                    <a:pt x="285" y="51"/>
                    <a:pt x="285" y="53"/>
                    <a:pt x="287" y="55"/>
                  </a:cubicBezTo>
                  <a:cubicBezTo>
                    <a:pt x="306" y="91"/>
                    <a:pt x="306" y="91"/>
                    <a:pt x="306" y="91"/>
                  </a:cubicBezTo>
                  <a:cubicBezTo>
                    <a:pt x="307" y="94"/>
                    <a:pt x="308" y="97"/>
                    <a:pt x="308" y="101"/>
                  </a:cubicBezTo>
                  <a:cubicBezTo>
                    <a:pt x="291" y="305"/>
                    <a:pt x="291" y="305"/>
                    <a:pt x="291" y="305"/>
                  </a:cubicBezTo>
                  <a:cubicBezTo>
                    <a:pt x="240" y="197"/>
                    <a:pt x="210" y="129"/>
                    <a:pt x="178" y="0"/>
                  </a:cubicBezTo>
                  <a:cubicBezTo>
                    <a:pt x="78" y="22"/>
                    <a:pt x="0" y="70"/>
                    <a:pt x="0" y="143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0" y="387"/>
                    <a:pt x="29" y="415"/>
                    <a:pt x="63" y="415"/>
                  </a:cubicBezTo>
                  <a:cubicBezTo>
                    <a:pt x="576" y="415"/>
                    <a:pt x="576" y="415"/>
                    <a:pt x="576" y="415"/>
                  </a:cubicBezTo>
                  <a:cubicBezTo>
                    <a:pt x="611" y="415"/>
                    <a:pt x="639" y="387"/>
                    <a:pt x="639" y="352"/>
                  </a:cubicBezTo>
                  <a:cubicBezTo>
                    <a:pt x="639" y="143"/>
                    <a:pt x="639" y="143"/>
                    <a:pt x="639" y="143"/>
                  </a:cubicBezTo>
                  <a:cubicBezTo>
                    <a:pt x="639" y="70"/>
                    <a:pt x="562" y="22"/>
                    <a:pt x="461" y="0"/>
                  </a:cubicBezTo>
                  <a:cubicBezTo>
                    <a:pt x="429" y="127"/>
                    <a:pt x="400" y="196"/>
                    <a:pt x="350" y="301"/>
                  </a:cubicBezTo>
                  <a:cubicBezTo>
                    <a:pt x="333" y="101"/>
                    <a:pt x="333" y="101"/>
                    <a:pt x="333" y="101"/>
                  </a:cubicBezTo>
                  <a:cubicBezTo>
                    <a:pt x="333" y="97"/>
                    <a:pt x="334" y="94"/>
                    <a:pt x="335" y="91"/>
                  </a:cubicBezTo>
                  <a:lnTo>
                    <a:pt x="355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104"/>
            <p:cNvSpPr>
              <a:spLocks/>
            </p:cNvSpPr>
            <p:nvPr/>
          </p:nvSpPr>
          <p:spPr bwMode="auto">
            <a:xfrm>
              <a:off x="3389" y="2230"/>
              <a:ext cx="669" cy="670"/>
            </a:xfrm>
            <a:custGeom>
              <a:avLst/>
              <a:gdLst/>
              <a:ahLst/>
              <a:cxnLst>
                <a:cxn ang="0">
                  <a:pos x="283" y="250"/>
                </a:cxn>
                <a:cxn ang="0">
                  <a:pos x="283" y="115"/>
                </a:cxn>
                <a:cxn ang="0">
                  <a:pos x="0" y="23"/>
                </a:cxn>
                <a:cxn ang="0">
                  <a:pos x="124" y="130"/>
                </a:cxn>
                <a:cxn ang="0">
                  <a:pos x="132" y="174"/>
                </a:cxn>
                <a:cxn ang="0">
                  <a:pos x="132" y="284"/>
                </a:cxn>
                <a:cxn ang="0">
                  <a:pos x="250" y="284"/>
                </a:cxn>
                <a:cxn ang="0">
                  <a:pos x="283" y="250"/>
                </a:cxn>
              </a:cxnLst>
              <a:rect l="0" t="0" r="r" b="b"/>
              <a:pathLst>
                <a:path w="283" h="284">
                  <a:moveTo>
                    <a:pt x="283" y="250"/>
                  </a:moveTo>
                  <a:cubicBezTo>
                    <a:pt x="283" y="115"/>
                    <a:pt x="283" y="115"/>
                    <a:pt x="283" y="115"/>
                  </a:cubicBezTo>
                  <a:cubicBezTo>
                    <a:pt x="283" y="30"/>
                    <a:pt x="119" y="0"/>
                    <a:pt x="0" y="23"/>
                  </a:cubicBezTo>
                  <a:cubicBezTo>
                    <a:pt x="51" y="43"/>
                    <a:pt x="104" y="76"/>
                    <a:pt x="124" y="130"/>
                  </a:cubicBezTo>
                  <a:cubicBezTo>
                    <a:pt x="130" y="144"/>
                    <a:pt x="132" y="159"/>
                    <a:pt x="132" y="174"/>
                  </a:cubicBezTo>
                  <a:cubicBezTo>
                    <a:pt x="132" y="284"/>
                    <a:pt x="132" y="284"/>
                    <a:pt x="132" y="284"/>
                  </a:cubicBezTo>
                  <a:cubicBezTo>
                    <a:pt x="250" y="284"/>
                    <a:pt x="250" y="284"/>
                    <a:pt x="250" y="284"/>
                  </a:cubicBezTo>
                  <a:cubicBezTo>
                    <a:pt x="268" y="284"/>
                    <a:pt x="283" y="269"/>
                    <a:pt x="283" y="25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105"/>
            <p:cNvSpPr>
              <a:spLocks/>
            </p:cNvSpPr>
            <p:nvPr/>
          </p:nvSpPr>
          <p:spPr bwMode="auto">
            <a:xfrm>
              <a:off x="1698" y="2230"/>
              <a:ext cx="668" cy="670"/>
            </a:xfrm>
            <a:custGeom>
              <a:avLst/>
              <a:gdLst/>
              <a:ahLst/>
              <a:cxnLst>
                <a:cxn ang="0">
                  <a:pos x="0" y="250"/>
                </a:cxn>
                <a:cxn ang="0">
                  <a:pos x="0" y="115"/>
                </a:cxn>
                <a:cxn ang="0">
                  <a:pos x="283" y="23"/>
                </a:cxn>
                <a:cxn ang="0">
                  <a:pos x="159" y="130"/>
                </a:cxn>
                <a:cxn ang="0">
                  <a:pos x="151" y="174"/>
                </a:cxn>
                <a:cxn ang="0">
                  <a:pos x="151" y="284"/>
                </a:cxn>
                <a:cxn ang="0">
                  <a:pos x="34" y="284"/>
                </a:cxn>
                <a:cxn ang="0">
                  <a:pos x="0" y="250"/>
                </a:cxn>
              </a:cxnLst>
              <a:rect l="0" t="0" r="r" b="b"/>
              <a:pathLst>
                <a:path w="283" h="284">
                  <a:moveTo>
                    <a:pt x="0" y="250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0" y="30"/>
                    <a:pt x="164" y="0"/>
                    <a:pt x="283" y="23"/>
                  </a:cubicBezTo>
                  <a:cubicBezTo>
                    <a:pt x="232" y="43"/>
                    <a:pt x="179" y="76"/>
                    <a:pt x="159" y="130"/>
                  </a:cubicBezTo>
                  <a:cubicBezTo>
                    <a:pt x="154" y="144"/>
                    <a:pt x="151" y="159"/>
                    <a:pt x="151" y="174"/>
                  </a:cubicBezTo>
                  <a:cubicBezTo>
                    <a:pt x="151" y="284"/>
                    <a:pt x="151" y="284"/>
                    <a:pt x="151" y="284"/>
                  </a:cubicBezTo>
                  <a:cubicBezTo>
                    <a:pt x="34" y="284"/>
                    <a:pt x="34" y="284"/>
                    <a:pt x="34" y="284"/>
                  </a:cubicBezTo>
                  <a:cubicBezTo>
                    <a:pt x="15" y="284"/>
                    <a:pt x="0" y="269"/>
                    <a:pt x="0" y="25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106"/>
            <p:cNvSpPr>
              <a:spLocks noEditPoints="1"/>
            </p:cNvSpPr>
            <p:nvPr/>
          </p:nvSpPr>
          <p:spPr bwMode="auto">
            <a:xfrm>
              <a:off x="2423" y="1035"/>
              <a:ext cx="912" cy="1129"/>
            </a:xfrm>
            <a:custGeom>
              <a:avLst/>
              <a:gdLst/>
              <a:ahLst/>
              <a:cxnLst>
                <a:cxn ang="0">
                  <a:pos x="193" y="0"/>
                </a:cxn>
                <a:cxn ang="0">
                  <a:pos x="23" y="238"/>
                </a:cxn>
                <a:cxn ang="0">
                  <a:pos x="23" y="249"/>
                </a:cxn>
                <a:cxn ang="0">
                  <a:pos x="23" y="250"/>
                </a:cxn>
                <a:cxn ang="0">
                  <a:pos x="23" y="251"/>
                </a:cxn>
                <a:cxn ang="0">
                  <a:pos x="76" y="405"/>
                </a:cxn>
                <a:cxn ang="0">
                  <a:pos x="193" y="478"/>
                </a:cxn>
                <a:cxn ang="0">
                  <a:pos x="310" y="405"/>
                </a:cxn>
                <a:cxn ang="0">
                  <a:pos x="363" y="251"/>
                </a:cxn>
                <a:cxn ang="0">
                  <a:pos x="363" y="250"/>
                </a:cxn>
                <a:cxn ang="0">
                  <a:pos x="363" y="249"/>
                </a:cxn>
                <a:cxn ang="0">
                  <a:pos x="363" y="238"/>
                </a:cxn>
                <a:cxn ang="0">
                  <a:pos x="193" y="0"/>
                </a:cxn>
                <a:cxn ang="0">
                  <a:pos x="291" y="391"/>
                </a:cxn>
                <a:cxn ang="0">
                  <a:pos x="193" y="454"/>
                </a:cxn>
                <a:cxn ang="0">
                  <a:pos x="95" y="391"/>
                </a:cxn>
                <a:cxn ang="0">
                  <a:pos x="47" y="252"/>
                </a:cxn>
                <a:cxn ang="0">
                  <a:pos x="57" y="213"/>
                </a:cxn>
                <a:cxn ang="0">
                  <a:pos x="61" y="174"/>
                </a:cxn>
                <a:cxn ang="0">
                  <a:pos x="70" y="130"/>
                </a:cxn>
                <a:cxn ang="0">
                  <a:pos x="134" y="124"/>
                </a:cxn>
                <a:cxn ang="0">
                  <a:pos x="134" y="124"/>
                </a:cxn>
                <a:cxn ang="0">
                  <a:pos x="193" y="135"/>
                </a:cxn>
                <a:cxn ang="0">
                  <a:pos x="252" y="124"/>
                </a:cxn>
                <a:cxn ang="0">
                  <a:pos x="316" y="130"/>
                </a:cxn>
                <a:cxn ang="0">
                  <a:pos x="325" y="174"/>
                </a:cxn>
                <a:cxn ang="0">
                  <a:pos x="329" y="213"/>
                </a:cxn>
                <a:cxn ang="0">
                  <a:pos x="339" y="252"/>
                </a:cxn>
                <a:cxn ang="0">
                  <a:pos x="291" y="391"/>
                </a:cxn>
              </a:cxnLst>
              <a:rect l="0" t="0" r="r" b="b"/>
              <a:pathLst>
                <a:path w="386" h="478">
                  <a:moveTo>
                    <a:pt x="193" y="0"/>
                  </a:moveTo>
                  <a:cubicBezTo>
                    <a:pt x="0" y="0"/>
                    <a:pt x="23" y="107"/>
                    <a:pt x="23" y="238"/>
                  </a:cubicBezTo>
                  <a:cubicBezTo>
                    <a:pt x="23" y="242"/>
                    <a:pt x="23" y="245"/>
                    <a:pt x="23" y="249"/>
                  </a:cubicBezTo>
                  <a:cubicBezTo>
                    <a:pt x="23" y="250"/>
                    <a:pt x="23" y="250"/>
                    <a:pt x="23" y="250"/>
                  </a:cubicBezTo>
                  <a:cubicBezTo>
                    <a:pt x="23" y="251"/>
                    <a:pt x="23" y="251"/>
                    <a:pt x="23" y="251"/>
                  </a:cubicBezTo>
                  <a:cubicBezTo>
                    <a:pt x="23" y="306"/>
                    <a:pt x="44" y="362"/>
                    <a:pt x="76" y="405"/>
                  </a:cubicBezTo>
                  <a:cubicBezTo>
                    <a:pt x="108" y="449"/>
                    <a:pt x="150" y="478"/>
                    <a:pt x="193" y="478"/>
                  </a:cubicBezTo>
                  <a:cubicBezTo>
                    <a:pt x="236" y="478"/>
                    <a:pt x="278" y="449"/>
                    <a:pt x="310" y="405"/>
                  </a:cubicBezTo>
                  <a:cubicBezTo>
                    <a:pt x="342" y="362"/>
                    <a:pt x="363" y="306"/>
                    <a:pt x="363" y="251"/>
                  </a:cubicBezTo>
                  <a:cubicBezTo>
                    <a:pt x="363" y="250"/>
                    <a:pt x="363" y="250"/>
                    <a:pt x="363" y="250"/>
                  </a:cubicBezTo>
                  <a:cubicBezTo>
                    <a:pt x="363" y="249"/>
                    <a:pt x="363" y="249"/>
                    <a:pt x="363" y="249"/>
                  </a:cubicBezTo>
                  <a:cubicBezTo>
                    <a:pt x="363" y="245"/>
                    <a:pt x="363" y="242"/>
                    <a:pt x="363" y="238"/>
                  </a:cubicBezTo>
                  <a:cubicBezTo>
                    <a:pt x="363" y="107"/>
                    <a:pt x="386" y="0"/>
                    <a:pt x="193" y="0"/>
                  </a:cubicBezTo>
                  <a:moveTo>
                    <a:pt x="291" y="391"/>
                  </a:moveTo>
                  <a:cubicBezTo>
                    <a:pt x="264" y="429"/>
                    <a:pt x="228" y="454"/>
                    <a:pt x="193" y="454"/>
                  </a:cubicBezTo>
                  <a:cubicBezTo>
                    <a:pt x="158" y="454"/>
                    <a:pt x="123" y="429"/>
                    <a:pt x="95" y="391"/>
                  </a:cubicBezTo>
                  <a:cubicBezTo>
                    <a:pt x="67" y="352"/>
                    <a:pt x="47" y="302"/>
                    <a:pt x="47" y="252"/>
                  </a:cubicBezTo>
                  <a:cubicBezTo>
                    <a:pt x="57" y="213"/>
                    <a:pt x="57" y="213"/>
                    <a:pt x="57" y="213"/>
                  </a:cubicBezTo>
                  <a:cubicBezTo>
                    <a:pt x="60" y="199"/>
                    <a:pt x="60" y="186"/>
                    <a:pt x="61" y="174"/>
                  </a:cubicBezTo>
                  <a:cubicBezTo>
                    <a:pt x="61" y="158"/>
                    <a:pt x="61" y="142"/>
                    <a:pt x="70" y="130"/>
                  </a:cubicBezTo>
                  <a:cubicBezTo>
                    <a:pt x="85" y="110"/>
                    <a:pt x="107" y="117"/>
                    <a:pt x="134" y="124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52" y="129"/>
                    <a:pt x="172" y="135"/>
                    <a:pt x="193" y="135"/>
                  </a:cubicBezTo>
                  <a:cubicBezTo>
                    <a:pt x="214" y="135"/>
                    <a:pt x="234" y="129"/>
                    <a:pt x="252" y="124"/>
                  </a:cubicBezTo>
                  <a:cubicBezTo>
                    <a:pt x="279" y="117"/>
                    <a:pt x="301" y="110"/>
                    <a:pt x="316" y="130"/>
                  </a:cubicBezTo>
                  <a:cubicBezTo>
                    <a:pt x="325" y="142"/>
                    <a:pt x="325" y="157"/>
                    <a:pt x="325" y="174"/>
                  </a:cubicBezTo>
                  <a:cubicBezTo>
                    <a:pt x="326" y="186"/>
                    <a:pt x="326" y="199"/>
                    <a:pt x="329" y="213"/>
                  </a:cubicBezTo>
                  <a:cubicBezTo>
                    <a:pt x="339" y="252"/>
                    <a:pt x="339" y="252"/>
                    <a:pt x="339" y="252"/>
                  </a:cubicBezTo>
                  <a:cubicBezTo>
                    <a:pt x="339" y="302"/>
                    <a:pt x="319" y="352"/>
                    <a:pt x="291" y="39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8" name="Group 30"/>
          <p:cNvGrpSpPr>
            <a:grpSpLocks noChangeAspect="1"/>
          </p:cNvGrpSpPr>
          <p:nvPr/>
        </p:nvGrpSpPr>
        <p:grpSpPr bwMode="auto">
          <a:xfrm>
            <a:off x="1243035" y="2578547"/>
            <a:ext cx="401316" cy="403198"/>
            <a:chOff x="2645" y="1755"/>
            <a:chExt cx="640" cy="643"/>
          </a:xfrm>
          <a:solidFill>
            <a:srgbClr val="005EB8"/>
          </a:solidFill>
        </p:grpSpPr>
        <p:sp>
          <p:nvSpPr>
            <p:cNvPr id="39" name="Oval 31"/>
            <p:cNvSpPr>
              <a:spLocks noChangeArrowheads="1"/>
            </p:cNvSpPr>
            <p:nvPr/>
          </p:nvSpPr>
          <p:spPr bwMode="auto">
            <a:xfrm>
              <a:off x="2902" y="1935"/>
              <a:ext cx="126" cy="158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32"/>
            <p:cNvSpPr>
              <a:spLocks/>
            </p:cNvSpPr>
            <p:nvPr/>
          </p:nvSpPr>
          <p:spPr bwMode="auto">
            <a:xfrm>
              <a:off x="2832" y="2109"/>
              <a:ext cx="112" cy="161"/>
            </a:xfrm>
            <a:custGeom>
              <a:avLst/>
              <a:gdLst/>
              <a:ahLst/>
              <a:cxnLst>
                <a:cxn ang="0">
                  <a:pos x="22" y="21"/>
                </a:cxn>
                <a:cxn ang="0">
                  <a:pos x="26" y="13"/>
                </a:cxn>
                <a:cxn ang="0">
                  <a:pos x="16" y="7"/>
                </a:cxn>
                <a:cxn ang="0">
                  <a:pos x="25" y="0"/>
                </a:cxn>
                <a:cxn ang="0">
                  <a:pos x="25" y="0"/>
                </a:cxn>
                <a:cxn ang="0">
                  <a:pos x="15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2" y="12"/>
                </a:cxn>
                <a:cxn ang="0">
                  <a:pos x="0" y="36"/>
                </a:cxn>
                <a:cxn ang="0">
                  <a:pos x="35" y="50"/>
                </a:cxn>
                <a:cxn ang="0">
                  <a:pos x="35" y="49"/>
                </a:cxn>
                <a:cxn ang="0">
                  <a:pos x="22" y="21"/>
                </a:cxn>
              </a:cxnLst>
              <a:rect l="0" t="0" r="r" b="b"/>
              <a:pathLst>
                <a:path w="35" h="50">
                  <a:moveTo>
                    <a:pt x="22" y="21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2" y="0"/>
                    <a:pt x="18" y="1"/>
                    <a:pt x="15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8" y="1"/>
                    <a:pt x="3" y="6"/>
                    <a:pt x="2" y="12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0" y="43"/>
                    <a:pt x="22" y="48"/>
                    <a:pt x="35" y="50"/>
                  </a:cubicBezTo>
                  <a:cubicBezTo>
                    <a:pt x="35" y="49"/>
                    <a:pt x="35" y="49"/>
                    <a:pt x="35" y="49"/>
                  </a:cubicBezTo>
                  <a:lnTo>
                    <a:pt x="22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33"/>
            <p:cNvSpPr>
              <a:spLocks/>
            </p:cNvSpPr>
            <p:nvPr/>
          </p:nvSpPr>
          <p:spPr bwMode="auto">
            <a:xfrm>
              <a:off x="2986" y="2109"/>
              <a:ext cx="112" cy="161"/>
            </a:xfrm>
            <a:custGeom>
              <a:avLst/>
              <a:gdLst/>
              <a:ahLst/>
              <a:cxnLst>
                <a:cxn ang="0">
                  <a:pos x="33" y="12"/>
                </a:cxn>
                <a:cxn ang="0">
                  <a:pos x="22" y="1"/>
                </a:cxn>
                <a:cxn ang="0">
                  <a:pos x="21" y="1"/>
                </a:cxn>
                <a:cxn ang="0">
                  <a:pos x="20" y="1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8" y="7"/>
                </a:cxn>
                <a:cxn ang="0">
                  <a:pos x="8" y="13"/>
                </a:cxn>
                <a:cxn ang="0">
                  <a:pos x="13" y="21"/>
                </a:cxn>
                <a:cxn ang="0">
                  <a:pos x="0" y="49"/>
                </a:cxn>
                <a:cxn ang="0">
                  <a:pos x="0" y="50"/>
                </a:cxn>
                <a:cxn ang="0">
                  <a:pos x="35" y="35"/>
                </a:cxn>
                <a:cxn ang="0">
                  <a:pos x="33" y="12"/>
                </a:cxn>
              </a:cxnLst>
              <a:rect l="0" t="0" r="r" b="b"/>
              <a:pathLst>
                <a:path w="35" h="50">
                  <a:moveTo>
                    <a:pt x="33" y="12"/>
                  </a:moveTo>
                  <a:cubicBezTo>
                    <a:pt x="33" y="6"/>
                    <a:pt x="27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6" y="1"/>
                    <a:pt x="13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13" y="48"/>
                    <a:pt x="25" y="43"/>
                    <a:pt x="35" y="35"/>
                  </a:cubicBezTo>
                  <a:lnTo>
                    <a:pt x="33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34"/>
            <p:cNvSpPr>
              <a:spLocks/>
            </p:cNvSpPr>
            <p:nvPr/>
          </p:nvSpPr>
          <p:spPr bwMode="auto">
            <a:xfrm>
              <a:off x="2944" y="2102"/>
              <a:ext cx="42" cy="168"/>
            </a:xfrm>
            <a:custGeom>
              <a:avLst/>
              <a:gdLst/>
              <a:ahLst/>
              <a:cxnLst>
                <a:cxn ang="0">
                  <a:pos x="11" y="11"/>
                </a:cxn>
                <a:cxn ang="0">
                  <a:pos x="13" y="9"/>
                </a:cxn>
                <a:cxn ang="0">
                  <a:pos x="10" y="0"/>
                </a:cxn>
                <a:cxn ang="0">
                  <a:pos x="2" y="0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0" y="51"/>
                </a:cxn>
                <a:cxn ang="0">
                  <a:pos x="0" y="52"/>
                </a:cxn>
                <a:cxn ang="0">
                  <a:pos x="6" y="52"/>
                </a:cxn>
                <a:cxn ang="0">
                  <a:pos x="13" y="52"/>
                </a:cxn>
                <a:cxn ang="0">
                  <a:pos x="13" y="51"/>
                </a:cxn>
                <a:cxn ang="0">
                  <a:pos x="11" y="11"/>
                </a:cxn>
              </a:cxnLst>
              <a:rect l="0" t="0" r="r" b="b"/>
              <a:pathLst>
                <a:path w="13" h="52">
                  <a:moveTo>
                    <a:pt x="11" y="11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" y="52"/>
                    <a:pt x="4" y="52"/>
                    <a:pt x="6" y="52"/>
                  </a:cubicBezTo>
                  <a:cubicBezTo>
                    <a:pt x="9" y="52"/>
                    <a:pt x="11" y="52"/>
                    <a:pt x="13" y="52"/>
                  </a:cubicBezTo>
                  <a:cubicBezTo>
                    <a:pt x="13" y="51"/>
                    <a:pt x="13" y="51"/>
                    <a:pt x="13" y="51"/>
                  </a:cubicBezTo>
                  <a:lnTo>
                    <a:pt x="11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35"/>
            <p:cNvSpPr>
              <a:spLocks noEditPoints="1"/>
            </p:cNvSpPr>
            <p:nvPr/>
          </p:nvSpPr>
          <p:spPr bwMode="auto">
            <a:xfrm>
              <a:off x="2758" y="1867"/>
              <a:ext cx="418" cy="419"/>
            </a:xfrm>
            <a:custGeom>
              <a:avLst/>
              <a:gdLst/>
              <a:ahLst/>
              <a:cxnLst>
                <a:cxn ang="0">
                  <a:pos x="65" y="130"/>
                </a:cxn>
                <a:cxn ang="0">
                  <a:pos x="0" y="65"/>
                </a:cxn>
                <a:cxn ang="0">
                  <a:pos x="65" y="0"/>
                </a:cxn>
                <a:cxn ang="0">
                  <a:pos x="130" y="65"/>
                </a:cxn>
                <a:cxn ang="0">
                  <a:pos x="65" y="130"/>
                </a:cxn>
                <a:cxn ang="0">
                  <a:pos x="65" y="9"/>
                </a:cxn>
                <a:cxn ang="0">
                  <a:pos x="9" y="65"/>
                </a:cxn>
                <a:cxn ang="0">
                  <a:pos x="65" y="121"/>
                </a:cxn>
                <a:cxn ang="0">
                  <a:pos x="121" y="65"/>
                </a:cxn>
                <a:cxn ang="0">
                  <a:pos x="65" y="9"/>
                </a:cxn>
              </a:cxnLst>
              <a:rect l="0" t="0" r="r" b="b"/>
              <a:pathLst>
                <a:path w="130" h="130">
                  <a:moveTo>
                    <a:pt x="65" y="130"/>
                  </a:moveTo>
                  <a:cubicBezTo>
                    <a:pt x="29" y="130"/>
                    <a:pt x="0" y="101"/>
                    <a:pt x="0" y="65"/>
                  </a:cubicBezTo>
                  <a:cubicBezTo>
                    <a:pt x="0" y="29"/>
                    <a:pt x="29" y="0"/>
                    <a:pt x="65" y="0"/>
                  </a:cubicBezTo>
                  <a:cubicBezTo>
                    <a:pt x="101" y="0"/>
                    <a:pt x="130" y="29"/>
                    <a:pt x="130" y="65"/>
                  </a:cubicBezTo>
                  <a:cubicBezTo>
                    <a:pt x="130" y="101"/>
                    <a:pt x="101" y="130"/>
                    <a:pt x="65" y="130"/>
                  </a:cubicBezTo>
                  <a:moveTo>
                    <a:pt x="65" y="9"/>
                  </a:moveTo>
                  <a:cubicBezTo>
                    <a:pt x="34" y="9"/>
                    <a:pt x="9" y="34"/>
                    <a:pt x="9" y="65"/>
                  </a:cubicBezTo>
                  <a:cubicBezTo>
                    <a:pt x="9" y="96"/>
                    <a:pt x="34" y="121"/>
                    <a:pt x="65" y="121"/>
                  </a:cubicBezTo>
                  <a:cubicBezTo>
                    <a:pt x="96" y="121"/>
                    <a:pt x="121" y="96"/>
                    <a:pt x="121" y="65"/>
                  </a:cubicBezTo>
                  <a:cubicBezTo>
                    <a:pt x="121" y="34"/>
                    <a:pt x="96" y="9"/>
                    <a:pt x="65" y="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Oval 36"/>
            <p:cNvSpPr>
              <a:spLocks noChangeArrowheads="1"/>
            </p:cNvSpPr>
            <p:nvPr/>
          </p:nvSpPr>
          <p:spPr bwMode="auto">
            <a:xfrm>
              <a:off x="2925" y="1755"/>
              <a:ext cx="80" cy="8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2951" y="1797"/>
              <a:ext cx="29" cy="8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Oval 38"/>
            <p:cNvSpPr>
              <a:spLocks noChangeArrowheads="1"/>
            </p:cNvSpPr>
            <p:nvPr/>
          </p:nvSpPr>
          <p:spPr bwMode="auto">
            <a:xfrm>
              <a:off x="2925" y="2315"/>
              <a:ext cx="80" cy="8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Rectangle 39"/>
            <p:cNvSpPr>
              <a:spLocks noChangeArrowheads="1"/>
            </p:cNvSpPr>
            <p:nvPr/>
          </p:nvSpPr>
          <p:spPr bwMode="auto">
            <a:xfrm>
              <a:off x="2951" y="2273"/>
              <a:ext cx="29" cy="8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Oval 40"/>
            <p:cNvSpPr>
              <a:spLocks noChangeArrowheads="1"/>
            </p:cNvSpPr>
            <p:nvPr/>
          </p:nvSpPr>
          <p:spPr bwMode="auto">
            <a:xfrm>
              <a:off x="3204" y="2035"/>
              <a:ext cx="81" cy="8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>
              <a:off x="3159" y="2064"/>
              <a:ext cx="87" cy="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Oval 42"/>
            <p:cNvSpPr>
              <a:spLocks noChangeArrowheads="1"/>
            </p:cNvSpPr>
            <p:nvPr/>
          </p:nvSpPr>
          <p:spPr bwMode="auto">
            <a:xfrm>
              <a:off x="2645" y="2035"/>
              <a:ext cx="84" cy="8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Rectangle 43"/>
            <p:cNvSpPr>
              <a:spLocks noChangeArrowheads="1"/>
            </p:cNvSpPr>
            <p:nvPr/>
          </p:nvSpPr>
          <p:spPr bwMode="auto">
            <a:xfrm>
              <a:off x="2687" y="2064"/>
              <a:ext cx="84" cy="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44"/>
            <p:cNvSpPr>
              <a:spLocks/>
            </p:cNvSpPr>
            <p:nvPr/>
          </p:nvSpPr>
          <p:spPr bwMode="auto">
            <a:xfrm>
              <a:off x="3092" y="1867"/>
              <a:ext cx="80" cy="81"/>
            </a:xfrm>
            <a:custGeom>
              <a:avLst/>
              <a:gdLst/>
              <a:ahLst/>
              <a:cxnLst>
                <a:cxn ang="0">
                  <a:pos x="22" y="81"/>
                </a:cxn>
                <a:cxn ang="0">
                  <a:pos x="0" y="62"/>
                </a:cxn>
                <a:cxn ang="0">
                  <a:pos x="61" y="0"/>
                </a:cxn>
                <a:cxn ang="0">
                  <a:pos x="80" y="23"/>
                </a:cxn>
                <a:cxn ang="0">
                  <a:pos x="22" y="81"/>
                </a:cxn>
              </a:cxnLst>
              <a:rect l="0" t="0" r="r" b="b"/>
              <a:pathLst>
                <a:path w="80" h="81">
                  <a:moveTo>
                    <a:pt x="22" y="81"/>
                  </a:moveTo>
                  <a:lnTo>
                    <a:pt x="0" y="62"/>
                  </a:lnTo>
                  <a:lnTo>
                    <a:pt x="61" y="0"/>
                  </a:lnTo>
                  <a:lnTo>
                    <a:pt x="80" y="23"/>
                  </a:lnTo>
                  <a:lnTo>
                    <a:pt x="22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Freeform 45"/>
            <p:cNvSpPr>
              <a:spLocks/>
            </p:cNvSpPr>
            <p:nvPr/>
          </p:nvSpPr>
          <p:spPr bwMode="auto">
            <a:xfrm>
              <a:off x="2758" y="2205"/>
              <a:ext cx="80" cy="81"/>
            </a:xfrm>
            <a:custGeom>
              <a:avLst/>
              <a:gdLst/>
              <a:ahLst/>
              <a:cxnLst>
                <a:cxn ang="0">
                  <a:pos x="19" y="81"/>
                </a:cxn>
                <a:cxn ang="0">
                  <a:pos x="0" y="58"/>
                </a:cxn>
                <a:cxn ang="0">
                  <a:pos x="61" y="0"/>
                </a:cxn>
                <a:cxn ang="0">
                  <a:pos x="80" y="20"/>
                </a:cxn>
                <a:cxn ang="0">
                  <a:pos x="19" y="81"/>
                </a:cxn>
              </a:cxnLst>
              <a:rect l="0" t="0" r="r" b="b"/>
              <a:pathLst>
                <a:path w="80" h="81">
                  <a:moveTo>
                    <a:pt x="19" y="81"/>
                  </a:moveTo>
                  <a:lnTo>
                    <a:pt x="0" y="58"/>
                  </a:lnTo>
                  <a:lnTo>
                    <a:pt x="61" y="0"/>
                  </a:lnTo>
                  <a:lnTo>
                    <a:pt x="80" y="20"/>
                  </a:lnTo>
                  <a:lnTo>
                    <a:pt x="19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Freeform 46"/>
            <p:cNvSpPr>
              <a:spLocks/>
            </p:cNvSpPr>
            <p:nvPr/>
          </p:nvSpPr>
          <p:spPr bwMode="auto">
            <a:xfrm>
              <a:off x="3092" y="2205"/>
              <a:ext cx="80" cy="81"/>
            </a:xfrm>
            <a:custGeom>
              <a:avLst/>
              <a:gdLst/>
              <a:ahLst/>
              <a:cxnLst>
                <a:cxn ang="0">
                  <a:pos x="61" y="81"/>
                </a:cxn>
                <a:cxn ang="0">
                  <a:pos x="0" y="20"/>
                </a:cxn>
                <a:cxn ang="0">
                  <a:pos x="22" y="0"/>
                </a:cxn>
                <a:cxn ang="0">
                  <a:pos x="80" y="58"/>
                </a:cxn>
                <a:cxn ang="0">
                  <a:pos x="61" y="81"/>
                </a:cxn>
              </a:cxnLst>
              <a:rect l="0" t="0" r="r" b="b"/>
              <a:pathLst>
                <a:path w="80" h="81">
                  <a:moveTo>
                    <a:pt x="61" y="81"/>
                  </a:moveTo>
                  <a:lnTo>
                    <a:pt x="0" y="20"/>
                  </a:lnTo>
                  <a:lnTo>
                    <a:pt x="22" y="0"/>
                  </a:lnTo>
                  <a:lnTo>
                    <a:pt x="80" y="58"/>
                  </a:lnTo>
                  <a:lnTo>
                    <a:pt x="61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5" name="Freeform 47"/>
            <p:cNvSpPr>
              <a:spLocks/>
            </p:cNvSpPr>
            <p:nvPr/>
          </p:nvSpPr>
          <p:spPr bwMode="auto">
            <a:xfrm>
              <a:off x="2758" y="1867"/>
              <a:ext cx="80" cy="81"/>
            </a:xfrm>
            <a:custGeom>
              <a:avLst/>
              <a:gdLst/>
              <a:ahLst/>
              <a:cxnLst>
                <a:cxn ang="0">
                  <a:pos x="61" y="81"/>
                </a:cxn>
                <a:cxn ang="0">
                  <a:pos x="0" y="23"/>
                </a:cxn>
                <a:cxn ang="0">
                  <a:pos x="19" y="0"/>
                </a:cxn>
                <a:cxn ang="0">
                  <a:pos x="80" y="62"/>
                </a:cxn>
                <a:cxn ang="0">
                  <a:pos x="61" y="81"/>
                </a:cxn>
              </a:cxnLst>
              <a:rect l="0" t="0" r="r" b="b"/>
              <a:pathLst>
                <a:path w="80" h="81">
                  <a:moveTo>
                    <a:pt x="61" y="81"/>
                  </a:moveTo>
                  <a:lnTo>
                    <a:pt x="0" y="23"/>
                  </a:lnTo>
                  <a:lnTo>
                    <a:pt x="19" y="0"/>
                  </a:lnTo>
                  <a:lnTo>
                    <a:pt x="80" y="62"/>
                  </a:lnTo>
                  <a:lnTo>
                    <a:pt x="61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6" name="Freeform 48"/>
            <p:cNvSpPr>
              <a:spLocks/>
            </p:cNvSpPr>
            <p:nvPr/>
          </p:nvSpPr>
          <p:spPr bwMode="auto">
            <a:xfrm>
              <a:off x="3118" y="1835"/>
              <a:ext cx="90" cy="90"/>
            </a:xfrm>
            <a:custGeom>
              <a:avLst/>
              <a:gdLst/>
              <a:ahLst/>
              <a:cxnLst>
                <a:cxn ang="0">
                  <a:pos x="23" y="23"/>
                </a:cxn>
                <a:cxn ang="0">
                  <a:pos x="5" y="23"/>
                </a:cxn>
                <a:cxn ang="0">
                  <a:pos x="5" y="5"/>
                </a:cxn>
                <a:cxn ang="0">
                  <a:pos x="23" y="5"/>
                </a:cxn>
                <a:cxn ang="0">
                  <a:pos x="23" y="23"/>
                </a:cxn>
              </a:cxnLst>
              <a:rect l="0" t="0" r="r" b="b"/>
              <a:pathLst>
                <a:path w="28" h="28">
                  <a:moveTo>
                    <a:pt x="23" y="23"/>
                  </a:moveTo>
                  <a:cubicBezTo>
                    <a:pt x="18" y="28"/>
                    <a:pt x="10" y="28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8" y="0"/>
                    <a:pt x="23" y="5"/>
                  </a:cubicBezTo>
                  <a:cubicBezTo>
                    <a:pt x="28" y="10"/>
                    <a:pt x="28" y="18"/>
                    <a:pt x="23" y="2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" name="Freeform 49"/>
            <p:cNvSpPr>
              <a:spLocks/>
            </p:cNvSpPr>
            <p:nvPr/>
          </p:nvSpPr>
          <p:spPr bwMode="auto">
            <a:xfrm>
              <a:off x="2722" y="2231"/>
              <a:ext cx="90" cy="90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23" y="4"/>
                </a:cxn>
                <a:cxn ang="0">
                  <a:pos x="23" y="23"/>
                </a:cxn>
                <a:cxn ang="0">
                  <a:pos x="5" y="23"/>
                </a:cxn>
                <a:cxn ang="0">
                  <a:pos x="5" y="4"/>
                </a:cxn>
              </a:cxnLst>
              <a:rect l="0" t="0" r="r" b="b"/>
              <a:pathLst>
                <a:path w="28" h="28">
                  <a:moveTo>
                    <a:pt x="5" y="4"/>
                  </a:moveTo>
                  <a:cubicBezTo>
                    <a:pt x="10" y="0"/>
                    <a:pt x="18" y="0"/>
                    <a:pt x="23" y="4"/>
                  </a:cubicBezTo>
                  <a:cubicBezTo>
                    <a:pt x="28" y="9"/>
                    <a:pt x="28" y="18"/>
                    <a:pt x="23" y="23"/>
                  </a:cubicBezTo>
                  <a:cubicBezTo>
                    <a:pt x="18" y="28"/>
                    <a:pt x="10" y="28"/>
                    <a:pt x="5" y="23"/>
                  </a:cubicBezTo>
                  <a:cubicBezTo>
                    <a:pt x="0" y="18"/>
                    <a:pt x="0" y="9"/>
                    <a:pt x="5" y="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8" name="Freeform 50"/>
            <p:cNvSpPr>
              <a:spLocks/>
            </p:cNvSpPr>
            <p:nvPr/>
          </p:nvSpPr>
          <p:spPr bwMode="auto">
            <a:xfrm>
              <a:off x="3118" y="2231"/>
              <a:ext cx="90" cy="90"/>
            </a:xfrm>
            <a:custGeom>
              <a:avLst/>
              <a:gdLst/>
              <a:ahLst/>
              <a:cxnLst>
                <a:cxn ang="0">
                  <a:pos x="5" y="23"/>
                </a:cxn>
                <a:cxn ang="0">
                  <a:pos x="5" y="4"/>
                </a:cxn>
                <a:cxn ang="0">
                  <a:pos x="23" y="4"/>
                </a:cxn>
                <a:cxn ang="0">
                  <a:pos x="23" y="23"/>
                </a:cxn>
                <a:cxn ang="0">
                  <a:pos x="5" y="23"/>
                </a:cxn>
              </a:cxnLst>
              <a:rect l="0" t="0" r="r" b="b"/>
              <a:pathLst>
                <a:path w="28" h="28">
                  <a:moveTo>
                    <a:pt x="5" y="23"/>
                  </a:moveTo>
                  <a:cubicBezTo>
                    <a:pt x="0" y="18"/>
                    <a:pt x="0" y="9"/>
                    <a:pt x="5" y="4"/>
                  </a:cubicBezTo>
                  <a:cubicBezTo>
                    <a:pt x="10" y="0"/>
                    <a:pt x="18" y="0"/>
                    <a:pt x="23" y="4"/>
                  </a:cubicBezTo>
                  <a:cubicBezTo>
                    <a:pt x="28" y="9"/>
                    <a:pt x="28" y="18"/>
                    <a:pt x="23" y="23"/>
                  </a:cubicBezTo>
                  <a:cubicBezTo>
                    <a:pt x="18" y="28"/>
                    <a:pt x="10" y="28"/>
                    <a:pt x="5" y="2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" name="Freeform 51"/>
            <p:cNvSpPr>
              <a:spLocks/>
            </p:cNvSpPr>
            <p:nvPr/>
          </p:nvSpPr>
          <p:spPr bwMode="auto">
            <a:xfrm>
              <a:off x="2722" y="1835"/>
              <a:ext cx="90" cy="90"/>
            </a:xfrm>
            <a:custGeom>
              <a:avLst/>
              <a:gdLst/>
              <a:ahLst/>
              <a:cxnLst>
                <a:cxn ang="0">
                  <a:pos x="23" y="5"/>
                </a:cxn>
                <a:cxn ang="0">
                  <a:pos x="23" y="23"/>
                </a:cxn>
                <a:cxn ang="0">
                  <a:pos x="5" y="23"/>
                </a:cxn>
                <a:cxn ang="0">
                  <a:pos x="5" y="5"/>
                </a:cxn>
                <a:cxn ang="0">
                  <a:pos x="23" y="5"/>
                </a:cxn>
              </a:cxnLst>
              <a:rect l="0" t="0" r="r" b="b"/>
              <a:pathLst>
                <a:path w="28" h="28">
                  <a:moveTo>
                    <a:pt x="23" y="5"/>
                  </a:moveTo>
                  <a:cubicBezTo>
                    <a:pt x="28" y="10"/>
                    <a:pt x="28" y="18"/>
                    <a:pt x="23" y="23"/>
                  </a:cubicBezTo>
                  <a:cubicBezTo>
                    <a:pt x="18" y="28"/>
                    <a:pt x="10" y="28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10" y="0"/>
                    <a:pt x="18" y="0"/>
                    <a:pt x="23" y="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60" name="Group 161"/>
          <p:cNvGrpSpPr>
            <a:grpSpLocks noChangeAspect="1"/>
          </p:cNvGrpSpPr>
          <p:nvPr/>
        </p:nvGrpSpPr>
        <p:grpSpPr bwMode="auto">
          <a:xfrm>
            <a:off x="1217932" y="3168741"/>
            <a:ext cx="376861" cy="390605"/>
            <a:chOff x="3941" y="2378"/>
            <a:chExt cx="850" cy="881"/>
          </a:xfrm>
          <a:solidFill>
            <a:srgbClr val="0091DA"/>
          </a:solidFill>
        </p:grpSpPr>
        <p:sp>
          <p:nvSpPr>
            <p:cNvPr id="61" name="Freeform 162"/>
            <p:cNvSpPr>
              <a:spLocks noEditPoints="1"/>
            </p:cNvSpPr>
            <p:nvPr/>
          </p:nvSpPr>
          <p:spPr bwMode="auto">
            <a:xfrm>
              <a:off x="4226" y="2378"/>
              <a:ext cx="565" cy="881"/>
            </a:xfrm>
            <a:custGeom>
              <a:avLst/>
              <a:gdLst/>
              <a:ahLst/>
              <a:cxnLst>
                <a:cxn ang="0">
                  <a:pos x="167" y="86"/>
                </a:cxn>
                <a:cxn ang="0">
                  <a:pos x="210" y="43"/>
                </a:cxn>
                <a:cxn ang="0">
                  <a:pos x="167" y="0"/>
                </a:cxn>
                <a:cxn ang="0">
                  <a:pos x="124" y="43"/>
                </a:cxn>
                <a:cxn ang="0">
                  <a:pos x="167" y="86"/>
                </a:cxn>
                <a:cxn ang="0">
                  <a:pos x="192" y="105"/>
                </a:cxn>
                <a:cxn ang="0">
                  <a:pos x="167" y="144"/>
                </a:cxn>
                <a:cxn ang="0">
                  <a:pos x="142" y="105"/>
                </a:cxn>
                <a:cxn ang="0">
                  <a:pos x="142" y="105"/>
                </a:cxn>
                <a:cxn ang="0">
                  <a:pos x="142" y="105"/>
                </a:cxn>
                <a:cxn ang="0">
                  <a:pos x="14" y="105"/>
                </a:cxn>
                <a:cxn ang="0">
                  <a:pos x="0" y="143"/>
                </a:cxn>
                <a:cxn ang="0">
                  <a:pos x="113" y="143"/>
                </a:cxn>
                <a:cxn ang="0">
                  <a:pos x="139" y="373"/>
                </a:cxn>
                <a:cxn ang="0">
                  <a:pos x="196" y="373"/>
                </a:cxn>
                <a:cxn ang="0">
                  <a:pos x="210" y="242"/>
                </a:cxn>
                <a:cxn ang="0">
                  <a:pos x="239" y="220"/>
                </a:cxn>
                <a:cxn ang="0">
                  <a:pos x="239" y="115"/>
                </a:cxn>
                <a:cxn ang="0">
                  <a:pos x="192" y="105"/>
                </a:cxn>
              </a:cxnLst>
              <a:rect l="0" t="0" r="r" b="b"/>
              <a:pathLst>
                <a:path w="239" h="373">
                  <a:moveTo>
                    <a:pt x="167" y="86"/>
                  </a:moveTo>
                  <a:cubicBezTo>
                    <a:pt x="191" y="86"/>
                    <a:pt x="210" y="67"/>
                    <a:pt x="210" y="43"/>
                  </a:cubicBezTo>
                  <a:cubicBezTo>
                    <a:pt x="210" y="19"/>
                    <a:pt x="191" y="0"/>
                    <a:pt x="167" y="0"/>
                  </a:cubicBezTo>
                  <a:cubicBezTo>
                    <a:pt x="144" y="0"/>
                    <a:pt x="124" y="19"/>
                    <a:pt x="124" y="43"/>
                  </a:cubicBezTo>
                  <a:cubicBezTo>
                    <a:pt x="124" y="67"/>
                    <a:pt x="144" y="86"/>
                    <a:pt x="167" y="86"/>
                  </a:cubicBezTo>
                  <a:moveTo>
                    <a:pt x="192" y="105"/>
                  </a:moveTo>
                  <a:cubicBezTo>
                    <a:pt x="167" y="144"/>
                    <a:pt x="167" y="144"/>
                    <a:pt x="167" y="144"/>
                  </a:cubicBezTo>
                  <a:cubicBezTo>
                    <a:pt x="142" y="105"/>
                    <a:pt x="142" y="105"/>
                    <a:pt x="142" y="105"/>
                  </a:cubicBezTo>
                  <a:cubicBezTo>
                    <a:pt x="142" y="105"/>
                    <a:pt x="142" y="105"/>
                    <a:pt x="142" y="105"/>
                  </a:cubicBezTo>
                  <a:cubicBezTo>
                    <a:pt x="142" y="105"/>
                    <a:pt x="142" y="105"/>
                    <a:pt x="142" y="105"/>
                  </a:cubicBezTo>
                  <a:cubicBezTo>
                    <a:pt x="14" y="105"/>
                    <a:pt x="14" y="105"/>
                    <a:pt x="14" y="105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13" y="143"/>
                    <a:pt x="113" y="143"/>
                    <a:pt x="113" y="143"/>
                  </a:cubicBezTo>
                  <a:cubicBezTo>
                    <a:pt x="139" y="373"/>
                    <a:pt x="139" y="373"/>
                    <a:pt x="139" y="373"/>
                  </a:cubicBezTo>
                  <a:cubicBezTo>
                    <a:pt x="196" y="373"/>
                    <a:pt x="196" y="373"/>
                    <a:pt x="196" y="373"/>
                  </a:cubicBezTo>
                  <a:cubicBezTo>
                    <a:pt x="210" y="242"/>
                    <a:pt x="210" y="242"/>
                    <a:pt x="210" y="242"/>
                  </a:cubicBezTo>
                  <a:cubicBezTo>
                    <a:pt x="239" y="220"/>
                    <a:pt x="239" y="220"/>
                    <a:pt x="239" y="220"/>
                  </a:cubicBezTo>
                  <a:cubicBezTo>
                    <a:pt x="239" y="115"/>
                    <a:pt x="239" y="115"/>
                    <a:pt x="239" y="115"/>
                  </a:cubicBezTo>
                  <a:lnTo>
                    <a:pt x="192" y="1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2" name="Freeform 163"/>
            <p:cNvSpPr>
              <a:spLocks/>
            </p:cNvSpPr>
            <p:nvPr/>
          </p:nvSpPr>
          <p:spPr bwMode="auto">
            <a:xfrm>
              <a:off x="4045" y="2609"/>
              <a:ext cx="170" cy="73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15" y="31"/>
                </a:cxn>
                <a:cxn ang="0">
                  <a:pos x="58" y="31"/>
                </a:cxn>
                <a:cxn ang="0">
                  <a:pos x="60" y="30"/>
                </a:cxn>
                <a:cxn ang="0">
                  <a:pos x="71" y="14"/>
                </a:cxn>
                <a:cxn ang="0">
                  <a:pos x="71" y="9"/>
                </a:cxn>
                <a:cxn ang="0">
                  <a:pos x="39" y="5"/>
                </a:cxn>
                <a:cxn ang="0">
                  <a:pos x="30" y="4"/>
                </a:cxn>
                <a:cxn ang="0">
                  <a:pos x="1" y="9"/>
                </a:cxn>
                <a:cxn ang="0">
                  <a:pos x="2" y="14"/>
                </a:cxn>
                <a:cxn ang="0">
                  <a:pos x="12" y="30"/>
                </a:cxn>
              </a:cxnLst>
              <a:rect l="0" t="0" r="r" b="b"/>
              <a:pathLst>
                <a:path w="72" h="31">
                  <a:moveTo>
                    <a:pt x="12" y="30"/>
                  </a:moveTo>
                  <a:cubicBezTo>
                    <a:pt x="13" y="31"/>
                    <a:pt x="14" y="31"/>
                    <a:pt x="15" y="31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9" y="31"/>
                    <a:pt x="59" y="31"/>
                    <a:pt x="60" y="30"/>
                  </a:cubicBezTo>
                  <a:cubicBezTo>
                    <a:pt x="63" y="25"/>
                    <a:pt x="67" y="20"/>
                    <a:pt x="71" y="14"/>
                  </a:cubicBezTo>
                  <a:cubicBezTo>
                    <a:pt x="72" y="13"/>
                    <a:pt x="72" y="11"/>
                    <a:pt x="71" y="9"/>
                  </a:cubicBezTo>
                  <a:cubicBezTo>
                    <a:pt x="69" y="0"/>
                    <a:pt x="52" y="2"/>
                    <a:pt x="39" y="5"/>
                  </a:cubicBezTo>
                  <a:cubicBezTo>
                    <a:pt x="36" y="5"/>
                    <a:pt x="33" y="5"/>
                    <a:pt x="30" y="4"/>
                  </a:cubicBezTo>
                  <a:cubicBezTo>
                    <a:pt x="19" y="1"/>
                    <a:pt x="3" y="1"/>
                    <a:pt x="1" y="9"/>
                  </a:cubicBezTo>
                  <a:cubicBezTo>
                    <a:pt x="0" y="11"/>
                    <a:pt x="1" y="13"/>
                    <a:pt x="2" y="14"/>
                  </a:cubicBezTo>
                  <a:cubicBezTo>
                    <a:pt x="5" y="20"/>
                    <a:pt x="9" y="25"/>
                    <a:pt x="12" y="3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3" name="Freeform 164"/>
            <p:cNvSpPr>
              <a:spLocks noEditPoints="1"/>
            </p:cNvSpPr>
            <p:nvPr/>
          </p:nvSpPr>
          <p:spPr bwMode="auto">
            <a:xfrm>
              <a:off x="3941" y="2718"/>
              <a:ext cx="377" cy="361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80" y="153"/>
                </a:cxn>
                <a:cxn ang="0">
                  <a:pos x="160" y="84"/>
                </a:cxn>
                <a:cxn ang="0">
                  <a:pos x="105" y="1"/>
                </a:cxn>
                <a:cxn ang="0">
                  <a:pos x="102" y="0"/>
                </a:cxn>
                <a:cxn ang="0">
                  <a:pos x="85" y="0"/>
                </a:cxn>
                <a:cxn ang="0">
                  <a:pos x="76" y="0"/>
                </a:cxn>
                <a:cxn ang="0">
                  <a:pos x="58" y="0"/>
                </a:cxn>
                <a:cxn ang="0">
                  <a:pos x="56" y="1"/>
                </a:cxn>
                <a:cxn ang="0">
                  <a:pos x="0" y="84"/>
                </a:cxn>
                <a:cxn ang="0">
                  <a:pos x="73" y="28"/>
                </a:cxn>
                <a:cxn ang="0">
                  <a:pos x="86" y="28"/>
                </a:cxn>
                <a:cxn ang="0">
                  <a:pos x="86" y="34"/>
                </a:cxn>
                <a:cxn ang="0">
                  <a:pos x="106" y="41"/>
                </a:cxn>
                <a:cxn ang="0">
                  <a:pos x="112" y="55"/>
                </a:cxn>
                <a:cxn ang="0">
                  <a:pos x="112" y="59"/>
                </a:cxn>
                <a:cxn ang="0">
                  <a:pos x="84" y="59"/>
                </a:cxn>
                <a:cxn ang="0">
                  <a:pos x="84" y="55"/>
                </a:cxn>
                <a:cxn ang="0">
                  <a:pos x="83" y="48"/>
                </a:cxn>
                <a:cxn ang="0">
                  <a:pos x="79" y="46"/>
                </a:cxn>
                <a:cxn ang="0">
                  <a:pos x="75" y="48"/>
                </a:cxn>
                <a:cxn ang="0">
                  <a:pos x="74" y="52"/>
                </a:cxn>
                <a:cxn ang="0">
                  <a:pos x="76" y="59"/>
                </a:cxn>
                <a:cxn ang="0">
                  <a:pos x="91" y="66"/>
                </a:cxn>
                <a:cxn ang="0">
                  <a:pos x="106" y="74"/>
                </a:cxn>
                <a:cxn ang="0">
                  <a:pos x="113" y="81"/>
                </a:cxn>
                <a:cxn ang="0">
                  <a:pos x="115" y="92"/>
                </a:cxn>
                <a:cxn ang="0">
                  <a:pos x="108" y="109"/>
                </a:cxn>
                <a:cxn ang="0">
                  <a:pos x="86" y="117"/>
                </a:cxn>
                <a:cxn ang="0">
                  <a:pos x="86" y="125"/>
                </a:cxn>
                <a:cxn ang="0">
                  <a:pos x="73" y="125"/>
                </a:cxn>
                <a:cxn ang="0">
                  <a:pos x="73" y="117"/>
                </a:cxn>
                <a:cxn ang="0">
                  <a:pos x="54" y="110"/>
                </a:cxn>
                <a:cxn ang="0">
                  <a:pos x="45" y="91"/>
                </a:cxn>
                <a:cxn ang="0">
                  <a:pos x="45" y="87"/>
                </a:cxn>
                <a:cxn ang="0">
                  <a:pos x="73" y="87"/>
                </a:cxn>
                <a:cxn ang="0">
                  <a:pos x="73" y="92"/>
                </a:cxn>
                <a:cxn ang="0">
                  <a:pos x="74" y="103"/>
                </a:cxn>
                <a:cxn ang="0">
                  <a:pos x="78" y="105"/>
                </a:cxn>
                <a:cxn ang="0">
                  <a:pos x="83" y="103"/>
                </a:cxn>
                <a:cxn ang="0">
                  <a:pos x="84" y="99"/>
                </a:cxn>
                <a:cxn ang="0">
                  <a:pos x="83" y="89"/>
                </a:cxn>
                <a:cxn ang="0">
                  <a:pos x="74" y="83"/>
                </a:cxn>
                <a:cxn ang="0">
                  <a:pos x="56" y="74"/>
                </a:cxn>
                <a:cxn ang="0">
                  <a:pos x="48" y="66"/>
                </a:cxn>
                <a:cxn ang="0">
                  <a:pos x="45" y="55"/>
                </a:cxn>
                <a:cxn ang="0">
                  <a:pos x="52" y="41"/>
                </a:cxn>
                <a:cxn ang="0">
                  <a:pos x="73" y="34"/>
                </a:cxn>
                <a:cxn ang="0">
                  <a:pos x="73" y="28"/>
                </a:cxn>
              </a:cxnLst>
              <a:rect l="0" t="0" r="r" b="b"/>
              <a:pathLst>
                <a:path w="160" h="153">
                  <a:moveTo>
                    <a:pt x="0" y="84"/>
                  </a:moveTo>
                  <a:cubicBezTo>
                    <a:pt x="0" y="130"/>
                    <a:pt x="40" y="153"/>
                    <a:pt x="80" y="153"/>
                  </a:cubicBezTo>
                  <a:cubicBezTo>
                    <a:pt x="120" y="153"/>
                    <a:pt x="160" y="130"/>
                    <a:pt x="160" y="84"/>
                  </a:cubicBezTo>
                  <a:cubicBezTo>
                    <a:pt x="160" y="51"/>
                    <a:pt x="128" y="25"/>
                    <a:pt x="105" y="1"/>
                  </a:cubicBezTo>
                  <a:cubicBezTo>
                    <a:pt x="104" y="0"/>
                    <a:pt x="103" y="0"/>
                    <a:pt x="10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7" y="0"/>
                    <a:pt x="56" y="0"/>
                    <a:pt x="56" y="1"/>
                  </a:cubicBezTo>
                  <a:cubicBezTo>
                    <a:pt x="33" y="25"/>
                    <a:pt x="0" y="51"/>
                    <a:pt x="0" y="84"/>
                  </a:cubicBezTo>
                  <a:moveTo>
                    <a:pt x="73" y="28"/>
                  </a:moveTo>
                  <a:cubicBezTo>
                    <a:pt x="86" y="28"/>
                    <a:pt x="86" y="28"/>
                    <a:pt x="86" y="28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95" y="35"/>
                    <a:pt x="102" y="37"/>
                    <a:pt x="106" y="41"/>
                  </a:cubicBezTo>
                  <a:cubicBezTo>
                    <a:pt x="110" y="44"/>
                    <a:pt x="112" y="49"/>
                    <a:pt x="112" y="55"/>
                  </a:cubicBezTo>
                  <a:cubicBezTo>
                    <a:pt x="112" y="56"/>
                    <a:pt x="112" y="57"/>
                    <a:pt x="112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84" y="52"/>
                    <a:pt x="84" y="49"/>
                    <a:pt x="83" y="48"/>
                  </a:cubicBezTo>
                  <a:cubicBezTo>
                    <a:pt x="82" y="47"/>
                    <a:pt x="81" y="46"/>
                    <a:pt x="79" y="46"/>
                  </a:cubicBezTo>
                  <a:cubicBezTo>
                    <a:pt x="77" y="46"/>
                    <a:pt x="76" y="47"/>
                    <a:pt x="75" y="48"/>
                  </a:cubicBezTo>
                  <a:cubicBezTo>
                    <a:pt x="74" y="49"/>
                    <a:pt x="74" y="50"/>
                    <a:pt x="74" y="52"/>
                  </a:cubicBezTo>
                  <a:cubicBezTo>
                    <a:pt x="74" y="55"/>
                    <a:pt x="74" y="58"/>
                    <a:pt x="76" y="59"/>
                  </a:cubicBezTo>
                  <a:cubicBezTo>
                    <a:pt x="78" y="60"/>
                    <a:pt x="83" y="63"/>
                    <a:pt x="91" y="66"/>
                  </a:cubicBezTo>
                  <a:cubicBezTo>
                    <a:pt x="99" y="70"/>
                    <a:pt x="103" y="72"/>
                    <a:pt x="106" y="74"/>
                  </a:cubicBezTo>
                  <a:cubicBezTo>
                    <a:pt x="109" y="75"/>
                    <a:pt x="111" y="78"/>
                    <a:pt x="113" y="81"/>
                  </a:cubicBezTo>
                  <a:cubicBezTo>
                    <a:pt x="114" y="84"/>
                    <a:pt x="115" y="88"/>
                    <a:pt x="115" y="92"/>
                  </a:cubicBezTo>
                  <a:cubicBezTo>
                    <a:pt x="115" y="99"/>
                    <a:pt x="113" y="105"/>
                    <a:pt x="108" y="109"/>
                  </a:cubicBezTo>
                  <a:cubicBezTo>
                    <a:pt x="103" y="113"/>
                    <a:pt x="96" y="116"/>
                    <a:pt x="86" y="117"/>
                  </a:cubicBezTo>
                  <a:cubicBezTo>
                    <a:pt x="86" y="125"/>
                    <a:pt x="86" y="125"/>
                    <a:pt x="86" y="125"/>
                  </a:cubicBezTo>
                  <a:cubicBezTo>
                    <a:pt x="73" y="125"/>
                    <a:pt x="73" y="125"/>
                    <a:pt x="73" y="125"/>
                  </a:cubicBezTo>
                  <a:cubicBezTo>
                    <a:pt x="73" y="117"/>
                    <a:pt x="73" y="117"/>
                    <a:pt x="73" y="117"/>
                  </a:cubicBezTo>
                  <a:cubicBezTo>
                    <a:pt x="66" y="116"/>
                    <a:pt x="59" y="114"/>
                    <a:pt x="54" y="110"/>
                  </a:cubicBezTo>
                  <a:cubicBezTo>
                    <a:pt x="48" y="107"/>
                    <a:pt x="45" y="100"/>
                    <a:pt x="45" y="91"/>
                  </a:cubicBezTo>
                  <a:cubicBezTo>
                    <a:pt x="45" y="87"/>
                    <a:pt x="45" y="87"/>
                    <a:pt x="45" y="87"/>
                  </a:cubicBezTo>
                  <a:cubicBezTo>
                    <a:pt x="73" y="87"/>
                    <a:pt x="73" y="87"/>
                    <a:pt x="73" y="87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8"/>
                    <a:pt x="74" y="101"/>
                    <a:pt x="74" y="103"/>
                  </a:cubicBezTo>
                  <a:cubicBezTo>
                    <a:pt x="75" y="104"/>
                    <a:pt x="76" y="105"/>
                    <a:pt x="78" y="105"/>
                  </a:cubicBezTo>
                  <a:cubicBezTo>
                    <a:pt x="80" y="105"/>
                    <a:pt x="82" y="104"/>
                    <a:pt x="83" y="103"/>
                  </a:cubicBezTo>
                  <a:cubicBezTo>
                    <a:pt x="84" y="102"/>
                    <a:pt x="84" y="101"/>
                    <a:pt x="84" y="99"/>
                  </a:cubicBezTo>
                  <a:cubicBezTo>
                    <a:pt x="84" y="94"/>
                    <a:pt x="84" y="91"/>
                    <a:pt x="83" y="89"/>
                  </a:cubicBezTo>
                  <a:cubicBezTo>
                    <a:pt x="82" y="87"/>
                    <a:pt x="79" y="85"/>
                    <a:pt x="74" y="83"/>
                  </a:cubicBezTo>
                  <a:cubicBezTo>
                    <a:pt x="65" y="79"/>
                    <a:pt x="59" y="76"/>
                    <a:pt x="56" y="74"/>
                  </a:cubicBezTo>
                  <a:cubicBezTo>
                    <a:pt x="53" y="72"/>
                    <a:pt x="50" y="70"/>
                    <a:pt x="48" y="66"/>
                  </a:cubicBezTo>
                  <a:cubicBezTo>
                    <a:pt x="46" y="63"/>
                    <a:pt x="45" y="59"/>
                    <a:pt x="45" y="55"/>
                  </a:cubicBezTo>
                  <a:cubicBezTo>
                    <a:pt x="45" y="49"/>
                    <a:pt x="47" y="44"/>
                    <a:pt x="52" y="41"/>
                  </a:cubicBezTo>
                  <a:cubicBezTo>
                    <a:pt x="57" y="37"/>
                    <a:pt x="64" y="35"/>
                    <a:pt x="73" y="34"/>
                  </a:cubicBezTo>
                  <a:lnTo>
                    <a:pt x="73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4" name="Freeform 165"/>
            <p:cNvSpPr>
              <a:spLocks/>
            </p:cNvSpPr>
            <p:nvPr/>
          </p:nvSpPr>
          <p:spPr bwMode="auto">
            <a:xfrm>
              <a:off x="4040" y="2675"/>
              <a:ext cx="151" cy="48"/>
            </a:xfrm>
            <a:custGeom>
              <a:avLst/>
              <a:gdLst/>
              <a:ahLst/>
              <a:cxnLst>
                <a:cxn ang="0">
                  <a:pos x="4" y="19"/>
                </a:cxn>
                <a:cxn ang="0">
                  <a:pos x="17" y="14"/>
                </a:cxn>
                <a:cxn ang="0">
                  <a:pos x="60" y="14"/>
                </a:cxn>
                <a:cxn ang="0">
                  <a:pos x="64" y="10"/>
                </a:cxn>
                <a:cxn ang="0">
                  <a:pos x="64" y="10"/>
                </a:cxn>
                <a:cxn ang="0">
                  <a:pos x="60" y="6"/>
                </a:cxn>
                <a:cxn ang="0">
                  <a:pos x="17" y="6"/>
                </a:cxn>
                <a:cxn ang="0">
                  <a:pos x="4" y="1"/>
                </a:cxn>
                <a:cxn ang="0">
                  <a:pos x="1" y="2"/>
                </a:cxn>
                <a:cxn ang="0">
                  <a:pos x="2" y="5"/>
                </a:cxn>
                <a:cxn ang="0">
                  <a:pos x="13" y="10"/>
                </a:cxn>
                <a:cxn ang="0">
                  <a:pos x="13" y="10"/>
                </a:cxn>
                <a:cxn ang="0">
                  <a:pos x="13" y="10"/>
                </a:cxn>
                <a:cxn ang="0">
                  <a:pos x="13" y="10"/>
                </a:cxn>
                <a:cxn ang="0">
                  <a:pos x="9" y="12"/>
                </a:cxn>
                <a:cxn ang="0">
                  <a:pos x="2" y="15"/>
                </a:cxn>
                <a:cxn ang="0">
                  <a:pos x="1" y="18"/>
                </a:cxn>
                <a:cxn ang="0">
                  <a:pos x="2" y="19"/>
                </a:cxn>
                <a:cxn ang="0">
                  <a:pos x="4" y="19"/>
                </a:cxn>
              </a:cxnLst>
              <a:rect l="0" t="0" r="r" b="b"/>
              <a:pathLst>
                <a:path w="64" h="20">
                  <a:moveTo>
                    <a:pt x="4" y="19"/>
                  </a:moveTo>
                  <a:cubicBezTo>
                    <a:pt x="17" y="14"/>
                    <a:pt x="17" y="14"/>
                    <a:pt x="17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2" y="14"/>
                    <a:pt x="64" y="12"/>
                    <a:pt x="64" y="10"/>
                  </a:cubicBezTo>
                  <a:cubicBezTo>
                    <a:pt x="64" y="10"/>
                    <a:pt x="64" y="10"/>
                    <a:pt x="64" y="10"/>
                  </a:cubicBezTo>
                  <a:cubicBezTo>
                    <a:pt x="64" y="8"/>
                    <a:pt x="62" y="6"/>
                    <a:pt x="60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0" y="17"/>
                    <a:pt x="1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3" y="20"/>
                    <a:pt x="4" y="20"/>
                    <a:pt x="4" y="1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1288911" y="3777466"/>
            <a:ext cx="328375" cy="401651"/>
            <a:chOff x="7002145" y="996089"/>
            <a:chExt cx="770255" cy="942134"/>
          </a:xfrm>
          <a:solidFill>
            <a:srgbClr val="483698"/>
          </a:solidFill>
        </p:grpSpPr>
        <p:grpSp>
          <p:nvGrpSpPr>
            <p:cNvPr id="66" name="Group 24"/>
            <p:cNvGrpSpPr>
              <a:grpSpLocks noChangeAspect="1"/>
            </p:cNvGrpSpPr>
            <p:nvPr/>
          </p:nvGrpSpPr>
          <p:grpSpPr bwMode="auto">
            <a:xfrm>
              <a:off x="7002145" y="996089"/>
              <a:ext cx="770255" cy="942134"/>
              <a:chOff x="3374" y="1763"/>
              <a:chExt cx="1564" cy="1913"/>
            </a:xfrm>
            <a:grpFill/>
          </p:grpSpPr>
          <p:sp>
            <p:nvSpPr>
              <p:cNvPr id="68" name="Freeform 25"/>
              <p:cNvSpPr>
                <a:spLocks/>
              </p:cNvSpPr>
              <p:nvPr/>
            </p:nvSpPr>
            <p:spPr bwMode="auto">
              <a:xfrm>
                <a:off x="3374" y="1763"/>
                <a:ext cx="1564" cy="1913"/>
              </a:xfrm>
              <a:custGeom>
                <a:avLst/>
                <a:gdLst/>
                <a:ahLst/>
                <a:cxnLst>
                  <a:cxn ang="0">
                    <a:pos x="331" y="0"/>
                  </a:cxn>
                  <a:cxn ang="0">
                    <a:pos x="0" y="111"/>
                  </a:cxn>
                  <a:cxn ang="0">
                    <a:pos x="0" y="331"/>
                  </a:cxn>
                  <a:cxn ang="0">
                    <a:pos x="331" y="810"/>
                  </a:cxn>
                  <a:cxn ang="0">
                    <a:pos x="662" y="331"/>
                  </a:cxn>
                  <a:cxn ang="0">
                    <a:pos x="662" y="111"/>
                  </a:cxn>
                  <a:cxn ang="0">
                    <a:pos x="331" y="0"/>
                  </a:cxn>
                </a:cxnLst>
                <a:rect l="0" t="0" r="r" b="b"/>
                <a:pathLst>
                  <a:path w="662" h="810">
                    <a:moveTo>
                      <a:pt x="331" y="0"/>
                    </a:moveTo>
                    <a:cubicBezTo>
                      <a:pt x="202" y="92"/>
                      <a:pt x="0" y="111"/>
                      <a:pt x="0" y="111"/>
                    </a:cubicBezTo>
                    <a:cubicBezTo>
                      <a:pt x="0" y="331"/>
                      <a:pt x="0" y="331"/>
                      <a:pt x="0" y="331"/>
                    </a:cubicBezTo>
                    <a:cubicBezTo>
                      <a:pt x="0" y="663"/>
                      <a:pt x="331" y="810"/>
                      <a:pt x="331" y="810"/>
                    </a:cubicBezTo>
                    <a:cubicBezTo>
                      <a:pt x="331" y="810"/>
                      <a:pt x="662" y="663"/>
                      <a:pt x="662" y="331"/>
                    </a:cubicBezTo>
                    <a:cubicBezTo>
                      <a:pt x="662" y="111"/>
                      <a:pt x="662" y="111"/>
                      <a:pt x="662" y="111"/>
                    </a:cubicBezTo>
                    <a:cubicBezTo>
                      <a:pt x="662" y="111"/>
                      <a:pt x="460" y="92"/>
                      <a:pt x="331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26"/>
              <p:cNvSpPr>
                <a:spLocks/>
              </p:cNvSpPr>
              <p:nvPr/>
            </p:nvSpPr>
            <p:spPr bwMode="auto">
              <a:xfrm>
                <a:off x="3748" y="2221"/>
                <a:ext cx="817" cy="997"/>
              </a:xfrm>
              <a:custGeom>
                <a:avLst/>
                <a:gdLst/>
                <a:ahLst/>
                <a:cxnLst>
                  <a:cxn ang="0">
                    <a:pos x="173" y="0"/>
                  </a:cxn>
                  <a:cxn ang="0">
                    <a:pos x="0" y="57"/>
                  </a:cxn>
                  <a:cxn ang="0">
                    <a:pos x="0" y="173"/>
                  </a:cxn>
                  <a:cxn ang="0">
                    <a:pos x="173" y="422"/>
                  </a:cxn>
                  <a:cxn ang="0">
                    <a:pos x="346" y="173"/>
                  </a:cxn>
                  <a:cxn ang="0">
                    <a:pos x="346" y="57"/>
                  </a:cxn>
                  <a:cxn ang="0">
                    <a:pos x="173" y="0"/>
                  </a:cxn>
                </a:cxnLst>
                <a:rect l="0" t="0" r="r" b="b"/>
                <a:pathLst>
                  <a:path w="346" h="422">
                    <a:moveTo>
                      <a:pt x="173" y="0"/>
                    </a:moveTo>
                    <a:cubicBezTo>
                      <a:pt x="106" y="48"/>
                      <a:pt x="0" y="57"/>
                      <a:pt x="0" y="57"/>
                    </a:cubicBezTo>
                    <a:cubicBezTo>
                      <a:pt x="0" y="173"/>
                      <a:pt x="0" y="173"/>
                      <a:pt x="0" y="173"/>
                    </a:cubicBezTo>
                    <a:cubicBezTo>
                      <a:pt x="0" y="345"/>
                      <a:pt x="173" y="422"/>
                      <a:pt x="173" y="422"/>
                    </a:cubicBezTo>
                    <a:cubicBezTo>
                      <a:pt x="173" y="422"/>
                      <a:pt x="346" y="345"/>
                      <a:pt x="346" y="173"/>
                    </a:cubicBezTo>
                    <a:cubicBezTo>
                      <a:pt x="346" y="57"/>
                      <a:pt x="346" y="57"/>
                      <a:pt x="346" y="57"/>
                    </a:cubicBezTo>
                    <a:cubicBezTo>
                      <a:pt x="346" y="57"/>
                      <a:pt x="240" y="48"/>
                      <a:pt x="17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67" name="Freeform 77"/>
            <p:cNvSpPr>
              <a:spLocks noEditPoints="1"/>
            </p:cNvSpPr>
            <p:nvPr/>
          </p:nvSpPr>
          <p:spPr bwMode="auto">
            <a:xfrm>
              <a:off x="7245209" y="1255089"/>
              <a:ext cx="285750" cy="355600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5" y="27"/>
                </a:cxn>
                <a:cxn ang="0">
                  <a:pos x="65" y="28"/>
                </a:cxn>
                <a:cxn ang="0">
                  <a:pos x="65" y="35"/>
                </a:cxn>
                <a:cxn ang="0">
                  <a:pos x="76" y="47"/>
                </a:cxn>
                <a:cxn ang="0">
                  <a:pos x="76" y="83"/>
                </a:cxn>
                <a:cxn ang="0">
                  <a:pos x="64" y="95"/>
                </a:cxn>
                <a:cxn ang="0">
                  <a:pos x="12" y="95"/>
                </a:cxn>
                <a:cxn ang="0">
                  <a:pos x="0" y="83"/>
                </a:cxn>
                <a:cxn ang="0">
                  <a:pos x="0" y="47"/>
                </a:cxn>
                <a:cxn ang="0">
                  <a:pos x="11" y="35"/>
                </a:cxn>
                <a:cxn ang="0">
                  <a:pos x="11" y="28"/>
                </a:cxn>
                <a:cxn ang="0">
                  <a:pos x="38" y="0"/>
                </a:cxn>
                <a:cxn ang="0">
                  <a:pos x="52" y="35"/>
                </a:cxn>
                <a:cxn ang="0">
                  <a:pos x="52" y="28"/>
                </a:cxn>
                <a:cxn ang="0">
                  <a:pos x="52" y="27"/>
                </a:cxn>
                <a:cxn ang="0">
                  <a:pos x="38" y="14"/>
                </a:cxn>
                <a:cxn ang="0">
                  <a:pos x="24" y="28"/>
                </a:cxn>
                <a:cxn ang="0">
                  <a:pos x="24" y="35"/>
                </a:cxn>
                <a:cxn ang="0">
                  <a:pos x="30" y="35"/>
                </a:cxn>
                <a:cxn ang="0">
                  <a:pos x="52" y="35"/>
                </a:cxn>
                <a:cxn ang="0">
                  <a:pos x="38" y="47"/>
                </a:cxn>
                <a:cxn ang="0">
                  <a:pos x="50" y="59"/>
                </a:cxn>
                <a:cxn ang="0">
                  <a:pos x="44" y="69"/>
                </a:cxn>
                <a:cxn ang="0">
                  <a:pos x="44" y="77"/>
                </a:cxn>
                <a:cxn ang="0">
                  <a:pos x="32" y="77"/>
                </a:cxn>
                <a:cxn ang="0">
                  <a:pos x="32" y="69"/>
                </a:cxn>
                <a:cxn ang="0">
                  <a:pos x="26" y="59"/>
                </a:cxn>
                <a:cxn ang="0">
                  <a:pos x="38" y="47"/>
                </a:cxn>
              </a:cxnLst>
              <a:rect l="0" t="0" r="r" b="b"/>
              <a:pathLst>
                <a:path w="76" h="95">
                  <a:moveTo>
                    <a:pt x="38" y="0"/>
                  </a:moveTo>
                  <a:cubicBezTo>
                    <a:pt x="53" y="0"/>
                    <a:pt x="65" y="12"/>
                    <a:pt x="65" y="27"/>
                  </a:cubicBezTo>
                  <a:cubicBezTo>
                    <a:pt x="65" y="27"/>
                    <a:pt x="65" y="28"/>
                    <a:pt x="65" y="28"/>
                  </a:cubicBezTo>
                  <a:cubicBezTo>
                    <a:pt x="65" y="35"/>
                    <a:pt x="65" y="35"/>
                    <a:pt x="65" y="35"/>
                  </a:cubicBezTo>
                  <a:cubicBezTo>
                    <a:pt x="71" y="36"/>
                    <a:pt x="76" y="41"/>
                    <a:pt x="76" y="47"/>
                  </a:cubicBezTo>
                  <a:cubicBezTo>
                    <a:pt x="76" y="83"/>
                    <a:pt x="76" y="83"/>
                    <a:pt x="76" y="83"/>
                  </a:cubicBezTo>
                  <a:cubicBezTo>
                    <a:pt x="76" y="89"/>
                    <a:pt x="71" y="95"/>
                    <a:pt x="64" y="95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5" y="95"/>
                    <a:pt x="0" y="89"/>
                    <a:pt x="0" y="83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1"/>
                    <a:pt x="5" y="36"/>
                    <a:pt x="11" y="35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13"/>
                    <a:pt x="23" y="0"/>
                    <a:pt x="38" y="0"/>
                  </a:cubicBezTo>
                  <a:moveTo>
                    <a:pt x="52" y="35"/>
                  </a:moveTo>
                  <a:cubicBezTo>
                    <a:pt x="52" y="28"/>
                    <a:pt x="52" y="28"/>
                    <a:pt x="52" y="28"/>
                  </a:cubicBezTo>
                  <a:cubicBezTo>
                    <a:pt x="52" y="27"/>
                    <a:pt x="52" y="27"/>
                    <a:pt x="52" y="27"/>
                  </a:cubicBezTo>
                  <a:cubicBezTo>
                    <a:pt x="52" y="20"/>
                    <a:pt x="46" y="14"/>
                    <a:pt x="38" y="14"/>
                  </a:cubicBezTo>
                  <a:cubicBezTo>
                    <a:pt x="30" y="14"/>
                    <a:pt x="24" y="20"/>
                    <a:pt x="24" y="28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30" y="35"/>
                    <a:pt x="30" y="35"/>
                    <a:pt x="30" y="35"/>
                  </a:cubicBezTo>
                  <a:lnTo>
                    <a:pt x="52" y="35"/>
                  </a:lnTo>
                  <a:close/>
                  <a:moveTo>
                    <a:pt x="38" y="47"/>
                  </a:moveTo>
                  <a:cubicBezTo>
                    <a:pt x="45" y="47"/>
                    <a:pt x="50" y="53"/>
                    <a:pt x="50" y="59"/>
                  </a:cubicBezTo>
                  <a:cubicBezTo>
                    <a:pt x="50" y="64"/>
                    <a:pt x="48" y="67"/>
                    <a:pt x="44" y="69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85"/>
                    <a:pt x="32" y="85"/>
                    <a:pt x="32" y="77"/>
                  </a:cubicBezTo>
                  <a:cubicBezTo>
                    <a:pt x="32" y="74"/>
                    <a:pt x="32" y="72"/>
                    <a:pt x="32" y="69"/>
                  </a:cubicBezTo>
                  <a:cubicBezTo>
                    <a:pt x="29" y="67"/>
                    <a:pt x="26" y="63"/>
                    <a:pt x="26" y="59"/>
                  </a:cubicBezTo>
                  <a:cubicBezTo>
                    <a:pt x="26" y="52"/>
                    <a:pt x="32" y="47"/>
                    <a:pt x="38" y="47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70" name="Group 5"/>
          <p:cNvGrpSpPr>
            <a:grpSpLocks noChangeAspect="1"/>
          </p:cNvGrpSpPr>
          <p:nvPr/>
        </p:nvGrpSpPr>
        <p:grpSpPr bwMode="auto">
          <a:xfrm>
            <a:off x="1243035" y="4402605"/>
            <a:ext cx="409142" cy="409142"/>
            <a:chOff x="179" y="641"/>
            <a:chExt cx="575" cy="575"/>
          </a:xfrm>
          <a:solidFill>
            <a:srgbClr val="470A68"/>
          </a:solidFill>
        </p:grpSpPr>
        <p:sp>
          <p:nvSpPr>
            <p:cNvPr id="71" name="Freeform 6"/>
            <p:cNvSpPr>
              <a:spLocks noEditPoints="1"/>
            </p:cNvSpPr>
            <p:nvPr/>
          </p:nvSpPr>
          <p:spPr bwMode="auto">
            <a:xfrm>
              <a:off x="179" y="641"/>
              <a:ext cx="575" cy="575"/>
            </a:xfrm>
            <a:custGeom>
              <a:avLst/>
              <a:gdLst/>
              <a:ahLst/>
              <a:cxnLst>
                <a:cxn ang="0">
                  <a:pos x="110" y="13"/>
                </a:cxn>
                <a:cxn ang="0">
                  <a:pos x="56" y="0"/>
                </a:cxn>
                <a:cxn ang="0">
                  <a:pos x="2" y="13"/>
                </a:cxn>
                <a:cxn ang="0">
                  <a:pos x="56" y="111"/>
                </a:cxn>
                <a:cxn ang="0">
                  <a:pos x="110" y="13"/>
                </a:cxn>
                <a:cxn ang="0">
                  <a:pos x="56" y="101"/>
                </a:cxn>
                <a:cxn ang="0">
                  <a:pos x="13" y="23"/>
                </a:cxn>
                <a:cxn ang="0">
                  <a:pos x="56" y="10"/>
                </a:cxn>
                <a:cxn ang="0">
                  <a:pos x="99" y="23"/>
                </a:cxn>
                <a:cxn ang="0">
                  <a:pos x="56" y="101"/>
                </a:cxn>
              </a:cxnLst>
              <a:rect l="0" t="0" r="r" b="b"/>
              <a:pathLst>
                <a:path w="111" h="111">
                  <a:moveTo>
                    <a:pt x="110" y="13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0" y="85"/>
                    <a:pt x="56" y="111"/>
                  </a:cubicBezTo>
                  <a:cubicBezTo>
                    <a:pt x="111" y="85"/>
                    <a:pt x="110" y="13"/>
                    <a:pt x="110" y="13"/>
                  </a:cubicBezTo>
                  <a:close/>
                  <a:moveTo>
                    <a:pt x="56" y="101"/>
                  </a:moveTo>
                  <a:cubicBezTo>
                    <a:pt x="11" y="81"/>
                    <a:pt x="13" y="23"/>
                    <a:pt x="13" y="23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99" y="23"/>
                    <a:pt x="99" y="23"/>
                    <a:pt x="99" y="23"/>
                  </a:cubicBezTo>
                  <a:cubicBezTo>
                    <a:pt x="99" y="23"/>
                    <a:pt x="100" y="81"/>
                    <a:pt x="56" y="10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" name="Freeform 7"/>
            <p:cNvSpPr>
              <a:spLocks/>
            </p:cNvSpPr>
            <p:nvPr/>
          </p:nvSpPr>
          <p:spPr bwMode="auto">
            <a:xfrm>
              <a:off x="262" y="714"/>
              <a:ext cx="300" cy="331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1" y="12"/>
                </a:cxn>
                <a:cxn ang="0">
                  <a:pos x="17" y="64"/>
                </a:cxn>
                <a:cxn ang="0">
                  <a:pos x="58" y="6"/>
                </a:cxn>
                <a:cxn ang="0">
                  <a:pos x="40" y="0"/>
                </a:cxn>
              </a:cxnLst>
              <a:rect l="0" t="0" r="r" b="b"/>
              <a:pathLst>
                <a:path w="58" h="64">
                  <a:moveTo>
                    <a:pt x="40" y="0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0" y="42"/>
                    <a:pt x="17" y="64"/>
                  </a:cubicBezTo>
                  <a:cubicBezTo>
                    <a:pt x="25" y="57"/>
                    <a:pt x="48" y="32"/>
                    <a:pt x="58" y="6"/>
                  </a:cubicBezTo>
                  <a:lnTo>
                    <a:pt x="4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Freeform 8"/>
            <p:cNvSpPr>
              <a:spLocks/>
            </p:cNvSpPr>
            <p:nvPr/>
          </p:nvSpPr>
          <p:spPr bwMode="auto">
            <a:xfrm>
              <a:off x="391" y="797"/>
              <a:ext cx="275" cy="346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5" y="67"/>
                </a:cxn>
                <a:cxn ang="0">
                  <a:pos x="53" y="0"/>
                </a:cxn>
                <a:cxn ang="0">
                  <a:pos x="0" y="57"/>
                </a:cxn>
              </a:cxnLst>
              <a:rect l="0" t="0" r="r" b="b"/>
              <a:pathLst>
                <a:path w="53" h="67">
                  <a:moveTo>
                    <a:pt x="0" y="57"/>
                  </a:moveTo>
                  <a:cubicBezTo>
                    <a:pt x="4" y="60"/>
                    <a:pt x="9" y="64"/>
                    <a:pt x="15" y="67"/>
                  </a:cubicBezTo>
                  <a:cubicBezTo>
                    <a:pt x="48" y="51"/>
                    <a:pt x="53" y="13"/>
                    <a:pt x="53" y="0"/>
                  </a:cubicBezTo>
                  <a:cubicBezTo>
                    <a:pt x="31" y="36"/>
                    <a:pt x="8" y="52"/>
                    <a:pt x="0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74" name="Group 309"/>
          <p:cNvGrpSpPr>
            <a:grpSpLocks noChangeAspect="1"/>
          </p:cNvGrpSpPr>
          <p:nvPr/>
        </p:nvGrpSpPr>
        <p:grpSpPr bwMode="auto">
          <a:xfrm>
            <a:off x="1199904" y="5011678"/>
            <a:ext cx="423334" cy="414529"/>
            <a:chOff x="2875" y="-1650"/>
            <a:chExt cx="1202" cy="1177"/>
          </a:xfrm>
          <a:solidFill>
            <a:srgbClr val="6D2077"/>
          </a:solidFill>
        </p:grpSpPr>
        <p:sp>
          <p:nvSpPr>
            <p:cNvPr id="75" name="Freeform 310"/>
            <p:cNvSpPr>
              <a:spLocks noEditPoints="1"/>
            </p:cNvSpPr>
            <p:nvPr/>
          </p:nvSpPr>
          <p:spPr bwMode="auto">
            <a:xfrm>
              <a:off x="3040" y="-1650"/>
              <a:ext cx="896" cy="899"/>
            </a:xfrm>
            <a:custGeom>
              <a:avLst/>
              <a:gdLst/>
              <a:ahLst/>
              <a:cxnLst>
                <a:cxn ang="0">
                  <a:pos x="296" y="60"/>
                </a:cxn>
                <a:cxn ang="0">
                  <a:pos x="57" y="83"/>
                </a:cxn>
                <a:cxn ang="0">
                  <a:pos x="70" y="313"/>
                </a:cxn>
                <a:cxn ang="0">
                  <a:pos x="59" y="327"/>
                </a:cxn>
                <a:cxn ang="0">
                  <a:pos x="78" y="343"/>
                </a:cxn>
                <a:cxn ang="0">
                  <a:pos x="90" y="329"/>
                </a:cxn>
                <a:cxn ang="0">
                  <a:pos x="319" y="299"/>
                </a:cxn>
                <a:cxn ang="0">
                  <a:pos x="296" y="60"/>
                </a:cxn>
                <a:cxn ang="0">
                  <a:pos x="299" y="283"/>
                </a:cxn>
                <a:cxn ang="0">
                  <a:pos x="96" y="302"/>
                </a:cxn>
                <a:cxn ang="0">
                  <a:pos x="77" y="99"/>
                </a:cxn>
                <a:cxn ang="0">
                  <a:pos x="280" y="79"/>
                </a:cxn>
                <a:cxn ang="0">
                  <a:pos x="299" y="283"/>
                </a:cxn>
              </a:cxnLst>
              <a:rect l="0" t="0" r="r" b="b"/>
              <a:pathLst>
                <a:path w="379" h="380">
                  <a:moveTo>
                    <a:pt x="296" y="60"/>
                  </a:moveTo>
                  <a:cubicBezTo>
                    <a:pt x="224" y="0"/>
                    <a:pt x="117" y="10"/>
                    <a:pt x="57" y="83"/>
                  </a:cubicBezTo>
                  <a:cubicBezTo>
                    <a:pt x="0" y="152"/>
                    <a:pt x="7" y="252"/>
                    <a:pt x="70" y="313"/>
                  </a:cubicBezTo>
                  <a:cubicBezTo>
                    <a:pt x="59" y="327"/>
                    <a:pt x="59" y="327"/>
                    <a:pt x="59" y="327"/>
                  </a:cubicBezTo>
                  <a:cubicBezTo>
                    <a:pt x="78" y="343"/>
                    <a:pt x="78" y="343"/>
                    <a:pt x="78" y="343"/>
                  </a:cubicBezTo>
                  <a:cubicBezTo>
                    <a:pt x="90" y="329"/>
                    <a:pt x="90" y="329"/>
                    <a:pt x="90" y="329"/>
                  </a:cubicBezTo>
                  <a:cubicBezTo>
                    <a:pt x="161" y="380"/>
                    <a:pt x="262" y="368"/>
                    <a:pt x="319" y="299"/>
                  </a:cubicBezTo>
                  <a:cubicBezTo>
                    <a:pt x="379" y="227"/>
                    <a:pt x="369" y="120"/>
                    <a:pt x="296" y="60"/>
                  </a:cubicBezTo>
                  <a:close/>
                  <a:moveTo>
                    <a:pt x="299" y="283"/>
                  </a:moveTo>
                  <a:cubicBezTo>
                    <a:pt x="249" y="344"/>
                    <a:pt x="158" y="353"/>
                    <a:pt x="96" y="302"/>
                  </a:cubicBezTo>
                  <a:cubicBezTo>
                    <a:pt x="35" y="251"/>
                    <a:pt x="26" y="160"/>
                    <a:pt x="77" y="99"/>
                  </a:cubicBezTo>
                  <a:cubicBezTo>
                    <a:pt x="128" y="37"/>
                    <a:pt x="219" y="29"/>
                    <a:pt x="280" y="79"/>
                  </a:cubicBezTo>
                  <a:cubicBezTo>
                    <a:pt x="342" y="130"/>
                    <a:pt x="350" y="221"/>
                    <a:pt x="299" y="28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Freeform 311"/>
            <p:cNvSpPr>
              <a:spLocks noEditPoints="1"/>
            </p:cNvSpPr>
            <p:nvPr/>
          </p:nvSpPr>
          <p:spPr bwMode="auto">
            <a:xfrm>
              <a:off x="2875" y="-827"/>
              <a:ext cx="314" cy="354"/>
            </a:xfrm>
            <a:custGeom>
              <a:avLst/>
              <a:gdLst/>
              <a:ahLst/>
              <a:cxnLst>
                <a:cxn ang="0">
                  <a:pos x="67" y="32"/>
                </a:cxn>
                <a:cxn ang="0">
                  <a:pos x="11" y="141"/>
                </a:cxn>
                <a:cxn ang="0">
                  <a:pos x="107" y="66"/>
                </a:cxn>
                <a:cxn ang="0">
                  <a:pos x="133" y="31"/>
                </a:cxn>
                <a:cxn ang="0">
                  <a:pos x="96" y="0"/>
                </a:cxn>
                <a:cxn ang="0">
                  <a:pos x="67" y="32"/>
                </a:cxn>
                <a:cxn ang="0">
                  <a:pos x="109" y="20"/>
                </a:cxn>
                <a:cxn ang="0">
                  <a:pos x="41" y="108"/>
                </a:cxn>
                <a:cxn ang="0">
                  <a:pos x="27" y="118"/>
                </a:cxn>
                <a:cxn ang="0">
                  <a:pos x="96" y="10"/>
                </a:cxn>
                <a:cxn ang="0">
                  <a:pos x="109" y="20"/>
                </a:cxn>
              </a:cxnLst>
              <a:rect l="0" t="0" r="r" b="b"/>
              <a:pathLst>
                <a:path w="133" h="150">
                  <a:moveTo>
                    <a:pt x="67" y="32"/>
                  </a:moveTo>
                  <a:cubicBezTo>
                    <a:pt x="25" y="83"/>
                    <a:pt x="0" y="131"/>
                    <a:pt x="11" y="141"/>
                  </a:cubicBezTo>
                  <a:cubicBezTo>
                    <a:pt x="22" y="150"/>
                    <a:pt x="65" y="116"/>
                    <a:pt x="107" y="66"/>
                  </a:cubicBezTo>
                  <a:cubicBezTo>
                    <a:pt x="117" y="54"/>
                    <a:pt x="126" y="42"/>
                    <a:pt x="133" y="31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6" y="10"/>
                    <a:pt x="76" y="21"/>
                    <a:pt x="67" y="32"/>
                  </a:cubicBezTo>
                  <a:close/>
                  <a:moveTo>
                    <a:pt x="109" y="20"/>
                  </a:moveTo>
                  <a:cubicBezTo>
                    <a:pt x="41" y="108"/>
                    <a:pt x="41" y="108"/>
                    <a:pt x="41" y="108"/>
                  </a:cubicBezTo>
                  <a:cubicBezTo>
                    <a:pt x="36" y="115"/>
                    <a:pt x="24" y="128"/>
                    <a:pt x="27" y="118"/>
                  </a:cubicBezTo>
                  <a:cubicBezTo>
                    <a:pt x="45" y="74"/>
                    <a:pt x="64" y="45"/>
                    <a:pt x="96" y="10"/>
                  </a:cubicBezTo>
                  <a:lnTo>
                    <a:pt x="109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Freeform 312"/>
            <p:cNvSpPr>
              <a:spLocks/>
            </p:cNvSpPr>
            <p:nvPr/>
          </p:nvSpPr>
          <p:spPr bwMode="auto">
            <a:xfrm>
              <a:off x="3125" y="-877"/>
              <a:ext cx="104" cy="9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11"/>
                </a:cxn>
                <a:cxn ang="0">
                  <a:pos x="36" y="40"/>
                </a:cxn>
                <a:cxn ang="0">
                  <a:pos x="44" y="26"/>
                </a:cxn>
                <a:cxn ang="0">
                  <a:pos x="12" y="0"/>
                </a:cxn>
              </a:cxnLst>
              <a:rect l="0" t="0" r="r" b="b"/>
              <a:pathLst>
                <a:path w="44" h="40">
                  <a:moveTo>
                    <a:pt x="12" y="0"/>
                  </a:moveTo>
                  <a:cubicBezTo>
                    <a:pt x="8" y="3"/>
                    <a:pt x="4" y="7"/>
                    <a:pt x="0" y="11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8" y="35"/>
                    <a:pt x="41" y="31"/>
                    <a:pt x="44" y="26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Freeform 313"/>
            <p:cNvSpPr>
              <a:spLocks/>
            </p:cNvSpPr>
            <p:nvPr/>
          </p:nvSpPr>
          <p:spPr bwMode="auto">
            <a:xfrm>
              <a:off x="3227" y="-1146"/>
              <a:ext cx="512" cy="255"/>
            </a:xfrm>
            <a:custGeom>
              <a:avLst/>
              <a:gdLst/>
              <a:ahLst/>
              <a:cxnLst>
                <a:cxn ang="0">
                  <a:pos x="159" y="0"/>
                </a:cxn>
                <a:cxn ang="0">
                  <a:pos x="117" y="50"/>
                </a:cxn>
                <a:cxn ang="0">
                  <a:pos x="115" y="35"/>
                </a:cxn>
                <a:cxn ang="0">
                  <a:pos x="121" y="30"/>
                </a:cxn>
                <a:cxn ang="0">
                  <a:pos x="95" y="30"/>
                </a:cxn>
                <a:cxn ang="0">
                  <a:pos x="100" y="34"/>
                </a:cxn>
                <a:cxn ang="0">
                  <a:pos x="99" y="50"/>
                </a:cxn>
                <a:cxn ang="0">
                  <a:pos x="57" y="0"/>
                </a:cxn>
                <a:cxn ang="0">
                  <a:pos x="0" y="46"/>
                </a:cxn>
                <a:cxn ang="0">
                  <a:pos x="104" y="108"/>
                </a:cxn>
                <a:cxn ang="0">
                  <a:pos x="113" y="108"/>
                </a:cxn>
                <a:cxn ang="0">
                  <a:pos x="217" y="44"/>
                </a:cxn>
                <a:cxn ang="0">
                  <a:pos x="159" y="0"/>
                </a:cxn>
              </a:cxnLst>
              <a:rect l="0" t="0" r="r" b="b"/>
              <a:pathLst>
                <a:path w="217" h="108">
                  <a:moveTo>
                    <a:pt x="159" y="0"/>
                  </a:moveTo>
                  <a:cubicBezTo>
                    <a:pt x="117" y="50"/>
                    <a:pt x="117" y="50"/>
                    <a:pt x="117" y="50"/>
                  </a:cubicBezTo>
                  <a:cubicBezTo>
                    <a:pt x="115" y="35"/>
                    <a:pt x="115" y="35"/>
                    <a:pt x="115" y="35"/>
                  </a:cubicBezTo>
                  <a:cubicBezTo>
                    <a:pt x="121" y="30"/>
                    <a:pt x="121" y="30"/>
                    <a:pt x="121" y="30"/>
                  </a:cubicBezTo>
                  <a:cubicBezTo>
                    <a:pt x="116" y="5"/>
                    <a:pt x="101" y="1"/>
                    <a:pt x="95" y="30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9" y="1"/>
                    <a:pt x="7" y="20"/>
                    <a:pt x="0" y="46"/>
                  </a:cubicBezTo>
                  <a:cubicBezTo>
                    <a:pt x="21" y="82"/>
                    <a:pt x="59" y="107"/>
                    <a:pt x="104" y="108"/>
                  </a:cubicBezTo>
                  <a:cubicBezTo>
                    <a:pt x="113" y="108"/>
                    <a:pt x="113" y="108"/>
                    <a:pt x="113" y="108"/>
                  </a:cubicBezTo>
                  <a:cubicBezTo>
                    <a:pt x="157" y="107"/>
                    <a:pt x="196" y="81"/>
                    <a:pt x="217" y="44"/>
                  </a:cubicBezTo>
                  <a:cubicBezTo>
                    <a:pt x="209" y="19"/>
                    <a:pt x="186" y="0"/>
                    <a:pt x="15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Freeform 314"/>
            <p:cNvSpPr>
              <a:spLocks/>
            </p:cNvSpPr>
            <p:nvPr/>
          </p:nvSpPr>
          <p:spPr bwMode="auto">
            <a:xfrm>
              <a:off x="3307" y="-1496"/>
              <a:ext cx="336" cy="359"/>
            </a:xfrm>
            <a:custGeom>
              <a:avLst/>
              <a:gdLst/>
              <a:ahLst/>
              <a:cxnLst>
                <a:cxn ang="0">
                  <a:pos x="20" y="80"/>
                </a:cxn>
                <a:cxn ang="0">
                  <a:pos x="21" y="84"/>
                </a:cxn>
                <a:cxn ang="0">
                  <a:pos x="35" y="126"/>
                </a:cxn>
                <a:cxn ang="0">
                  <a:pos x="40" y="136"/>
                </a:cxn>
                <a:cxn ang="0">
                  <a:pos x="40" y="136"/>
                </a:cxn>
                <a:cxn ang="0">
                  <a:pos x="56" y="150"/>
                </a:cxn>
                <a:cxn ang="0">
                  <a:pos x="47" y="141"/>
                </a:cxn>
                <a:cxn ang="0">
                  <a:pos x="47" y="141"/>
                </a:cxn>
                <a:cxn ang="0">
                  <a:pos x="47" y="141"/>
                </a:cxn>
                <a:cxn ang="0">
                  <a:pos x="43" y="132"/>
                </a:cxn>
                <a:cxn ang="0">
                  <a:pos x="32" y="97"/>
                </a:cxn>
                <a:cxn ang="0">
                  <a:pos x="31" y="89"/>
                </a:cxn>
                <a:cxn ang="0">
                  <a:pos x="31" y="84"/>
                </a:cxn>
                <a:cxn ang="0">
                  <a:pos x="42" y="52"/>
                </a:cxn>
                <a:cxn ang="0">
                  <a:pos x="51" y="48"/>
                </a:cxn>
                <a:cxn ang="0">
                  <a:pos x="114" y="75"/>
                </a:cxn>
                <a:cxn ang="0">
                  <a:pos x="115" y="84"/>
                </a:cxn>
                <a:cxn ang="0">
                  <a:pos x="115" y="88"/>
                </a:cxn>
                <a:cxn ang="0">
                  <a:pos x="115" y="88"/>
                </a:cxn>
                <a:cxn ang="0">
                  <a:pos x="103" y="132"/>
                </a:cxn>
                <a:cxn ang="0">
                  <a:pos x="99" y="140"/>
                </a:cxn>
                <a:cxn ang="0">
                  <a:pos x="99" y="140"/>
                </a:cxn>
                <a:cxn ang="0">
                  <a:pos x="87" y="152"/>
                </a:cxn>
                <a:cxn ang="0">
                  <a:pos x="108" y="136"/>
                </a:cxn>
                <a:cxn ang="0">
                  <a:pos x="108" y="136"/>
                </a:cxn>
                <a:cxn ang="0">
                  <a:pos x="109" y="136"/>
                </a:cxn>
                <a:cxn ang="0">
                  <a:pos x="114" y="126"/>
                </a:cxn>
                <a:cxn ang="0">
                  <a:pos x="129" y="75"/>
                </a:cxn>
                <a:cxn ang="0">
                  <a:pos x="129" y="75"/>
                </a:cxn>
                <a:cxn ang="0">
                  <a:pos x="129" y="75"/>
                </a:cxn>
                <a:cxn ang="0">
                  <a:pos x="59" y="11"/>
                </a:cxn>
                <a:cxn ang="0">
                  <a:pos x="20" y="80"/>
                </a:cxn>
                <a:cxn ang="0">
                  <a:pos x="20" y="80"/>
                </a:cxn>
              </a:cxnLst>
              <a:rect l="0" t="0" r="r" b="b"/>
              <a:pathLst>
                <a:path w="142" h="152">
                  <a:moveTo>
                    <a:pt x="20" y="80"/>
                  </a:moveTo>
                  <a:cubicBezTo>
                    <a:pt x="20" y="81"/>
                    <a:pt x="20" y="83"/>
                    <a:pt x="21" y="84"/>
                  </a:cubicBezTo>
                  <a:cubicBezTo>
                    <a:pt x="24" y="99"/>
                    <a:pt x="28" y="113"/>
                    <a:pt x="35" y="126"/>
                  </a:cubicBezTo>
                  <a:cubicBezTo>
                    <a:pt x="36" y="130"/>
                    <a:pt x="38" y="133"/>
                    <a:pt x="40" y="136"/>
                  </a:cubicBezTo>
                  <a:cubicBezTo>
                    <a:pt x="40" y="136"/>
                    <a:pt x="40" y="136"/>
                    <a:pt x="40" y="136"/>
                  </a:cubicBezTo>
                  <a:cubicBezTo>
                    <a:pt x="44" y="142"/>
                    <a:pt x="50" y="147"/>
                    <a:pt x="56" y="150"/>
                  </a:cubicBezTo>
                  <a:cubicBezTo>
                    <a:pt x="53" y="148"/>
                    <a:pt x="50" y="145"/>
                    <a:pt x="47" y="141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6" y="138"/>
                    <a:pt x="44" y="135"/>
                    <a:pt x="43" y="132"/>
                  </a:cubicBezTo>
                  <a:cubicBezTo>
                    <a:pt x="38" y="121"/>
                    <a:pt x="35" y="109"/>
                    <a:pt x="32" y="97"/>
                  </a:cubicBezTo>
                  <a:cubicBezTo>
                    <a:pt x="32" y="94"/>
                    <a:pt x="32" y="92"/>
                    <a:pt x="31" y="89"/>
                  </a:cubicBezTo>
                  <a:cubicBezTo>
                    <a:pt x="31" y="87"/>
                    <a:pt x="31" y="86"/>
                    <a:pt x="31" y="84"/>
                  </a:cubicBezTo>
                  <a:cubicBezTo>
                    <a:pt x="31" y="71"/>
                    <a:pt x="35" y="60"/>
                    <a:pt x="42" y="52"/>
                  </a:cubicBezTo>
                  <a:cubicBezTo>
                    <a:pt x="45" y="50"/>
                    <a:pt x="48" y="50"/>
                    <a:pt x="51" y="48"/>
                  </a:cubicBezTo>
                  <a:cubicBezTo>
                    <a:pt x="68" y="66"/>
                    <a:pt x="93" y="74"/>
                    <a:pt x="114" y="75"/>
                  </a:cubicBezTo>
                  <a:cubicBezTo>
                    <a:pt x="114" y="78"/>
                    <a:pt x="115" y="81"/>
                    <a:pt x="115" y="84"/>
                  </a:cubicBezTo>
                  <a:cubicBezTo>
                    <a:pt x="115" y="85"/>
                    <a:pt x="115" y="87"/>
                    <a:pt x="115" y="88"/>
                  </a:cubicBezTo>
                  <a:cubicBezTo>
                    <a:pt x="115" y="88"/>
                    <a:pt x="115" y="88"/>
                    <a:pt x="115" y="88"/>
                  </a:cubicBezTo>
                  <a:cubicBezTo>
                    <a:pt x="112" y="104"/>
                    <a:pt x="109" y="119"/>
                    <a:pt x="103" y="132"/>
                  </a:cubicBezTo>
                  <a:cubicBezTo>
                    <a:pt x="102" y="135"/>
                    <a:pt x="101" y="138"/>
                    <a:pt x="99" y="140"/>
                  </a:cubicBezTo>
                  <a:cubicBezTo>
                    <a:pt x="99" y="140"/>
                    <a:pt x="99" y="140"/>
                    <a:pt x="99" y="140"/>
                  </a:cubicBezTo>
                  <a:cubicBezTo>
                    <a:pt x="96" y="145"/>
                    <a:pt x="92" y="149"/>
                    <a:pt x="87" y="152"/>
                  </a:cubicBezTo>
                  <a:cubicBezTo>
                    <a:pt x="95" y="149"/>
                    <a:pt x="103" y="144"/>
                    <a:pt x="108" y="136"/>
                  </a:cubicBezTo>
                  <a:cubicBezTo>
                    <a:pt x="108" y="136"/>
                    <a:pt x="108" y="136"/>
                    <a:pt x="108" y="136"/>
                  </a:cubicBezTo>
                  <a:cubicBezTo>
                    <a:pt x="109" y="136"/>
                    <a:pt x="109" y="136"/>
                    <a:pt x="109" y="136"/>
                  </a:cubicBezTo>
                  <a:cubicBezTo>
                    <a:pt x="111" y="133"/>
                    <a:pt x="112" y="130"/>
                    <a:pt x="114" y="126"/>
                  </a:cubicBezTo>
                  <a:cubicBezTo>
                    <a:pt x="122" y="110"/>
                    <a:pt x="126" y="93"/>
                    <a:pt x="129" y="75"/>
                  </a:cubicBezTo>
                  <a:cubicBezTo>
                    <a:pt x="129" y="75"/>
                    <a:pt x="129" y="75"/>
                    <a:pt x="129" y="75"/>
                  </a:cubicBezTo>
                  <a:cubicBezTo>
                    <a:pt x="129" y="75"/>
                    <a:pt x="129" y="75"/>
                    <a:pt x="129" y="75"/>
                  </a:cubicBezTo>
                  <a:cubicBezTo>
                    <a:pt x="142" y="22"/>
                    <a:pt x="98" y="0"/>
                    <a:pt x="59" y="11"/>
                  </a:cubicBezTo>
                  <a:cubicBezTo>
                    <a:pt x="40" y="5"/>
                    <a:pt x="0" y="27"/>
                    <a:pt x="20" y="80"/>
                  </a:cubicBezTo>
                  <a:cubicBezTo>
                    <a:pt x="20" y="80"/>
                    <a:pt x="20" y="80"/>
                    <a:pt x="20" y="8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Freeform 315"/>
            <p:cNvSpPr>
              <a:spLocks/>
            </p:cNvSpPr>
            <p:nvPr/>
          </p:nvSpPr>
          <p:spPr bwMode="auto">
            <a:xfrm>
              <a:off x="3891" y="-1198"/>
              <a:ext cx="127" cy="203"/>
            </a:xfrm>
            <a:custGeom>
              <a:avLst/>
              <a:gdLst/>
              <a:ahLst/>
              <a:cxnLst>
                <a:cxn ang="0">
                  <a:pos x="1" y="75"/>
                </a:cxn>
                <a:cxn ang="0">
                  <a:pos x="1" y="75"/>
                </a:cxn>
                <a:cxn ang="0">
                  <a:pos x="21" y="86"/>
                </a:cxn>
                <a:cxn ang="0">
                  <a:pos x="42" y="74"/>
                </a:cxn>
                <a:cxn ang="0">
                  <a:pos x="42" y="74"/>
                </a:cxn>
                <a:cxn ang="0">
                  <a:pos x="45" y="69"/>
                </a:cxn>
                <a:cxn ang="0">
                  <a:pos x="54" y="38"/>
                </a:cxn>
                <a:cxn ang="0">
                  <a:pos x="54" y="38"/>
                </a:cxn>
                <a:cxn ang="0">
                  <a:pos x="54" y="34"/>
                </a:cxn>
                <a:cxn ang="0">
                  <a:pos x="21" y="0"/>
                </a:cxn>
                <a:cxn ang="0">
                  <a:pos x="15" y="1"/>
                </a:cxn>
                <a:cxn ang="0">
                  <a:pos x="0" y="73"/>
                </a:cxn>
                <a:cxn ang="0">
                  <a:pos x="1" y="75"/>
                </a:cxn>
              </a:cxnLst>
              <a:rect l="0" t="0" r="r" b="b"/>
              <a:pathLst>
                <a:path w="54" h="86">
                  <a:moveTo>
                    <a:pt x="1" y="75"/>
                  </a:moveTo>
                  <a:cubicBezTo>
                    <a:pt x="1" y="75"/>
                    <a:pt x="1" y="75"/>
                    <a:pt x="1" y="75"/>
                  </a:cubicBezTo>
                  <a:cubicBezTo>
                    <a:pt x="6" y="82"/>
                    <a:pt x="14" y="86"/>
                    <a:pt x="21" y="86"/>
                  </a:cubicBezTo>
                  <a:cubicBezTo>
                    <a:pt x="29" y="86"/>
                    <a:pt x="37" y="81"/>
                    <a:pt x="42" y="74"/>
                  </a:cubicBezTo>
                  <a:cubicBezTo>
                    <a:pt x="42" y="74"/>
                    <a:pt x="42" y="74"/>
                    <a:pt x="42" y="74"/>
                  </a:cubicBezTo>
                  <a:cubicBezTo>
                    <a:pt x="43" y="73"/>
                    <a:pt x="44" y="71"/>
                    <a:pt x="45" y="69"/>
                  </a:cubicBezTo>
                  <a:cubicBezTo>
                    <a:pt x="50" y="59"/>
                    <a:pt x="53" y="49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7"/>
                    <a:pt x="54" y="35"/>
                    <a:pt x="54" y="34"/>
                  </a:cubicBezTo>
                  <a:cubicBezTo>
                    <a:pt x="54" y="15"/>
                    <a:pt x="40" y="0"/>
                    <a:pt x="21" y="0"/>
                  </a:cubicBezTo>
                  <a:cubicBezTo>
                    <a:pt x="19" y="0"/>
                    <a:pt x="17" y="0"/>
                    <a:pt x="15" y="1"/>
                  </a:cubicBezTo>
                  <a:cubicBezTo>
                    <a:pt x="15" y="26"/>
                    <a:pt x="10" y="51"/>
                    <a:pt x="0" y="73"/>
                  </a:cubicBezTo>
                  <a:cubicBezTo>
                    <a:pt x="0" y="74"/>
                    <a:pt x="1" y="74"/>
                    <a:pt x="1" y="7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Freeform 316"/>
            <p:cNvSpPr>
              <a:spLocks/>
            </p:cNvSpPr>
            <p:nvPr/>
          </p:nvSpPr>
          <p:spPr bwMode="auto">
            <a:xfrm>
              <a:off x="3803" y="-1023"/>
              <a:ext cx="274" cy="505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85" y="1"/>
                </a:cxn>
                <a:cxn ang="0">
                  <a:pos x="81" y="7"/>
                </a:cxn>
                <a:cxn ang="0">
                  <a:pos x="81" y="7"/>
                </a:cxn>
                <a:cxn ang="0">
                  <a:pos x="59" y="19"/>
                </a:cxn>
                <a:cxn ang="0">
                  <a:pos x="36" y="7"/>
                </a:cxn>
                <a:cxn ang="0">
                  <a:pos x="36" y="7"/>
                </a:cxn>
                <a:cxn ang="0">
                  <a:pos x="34" y="5"/>
                </a:cxn>
                <a:cxn ang="0">
                  <a:pos x="0" y="55"/>
                </a:cxn>
                <a:cxn ang="0">
                  <a:pos x="0" y="94"/>
                </a:cxn>
                <a:cxn ang="0">
                  <a:pos x="20" y="116"/>
                </a:cxn>
                <a:cxn ang="0">
                  <a:pos x="21" y="116"/>
                </a:cxn>
                <a:cxn ang="0">
                  <a:pos x="21" y="190"/>
                </a:cxn>
                <a:cxn ang="0">
                  <a:pos x="45" y="214"/>
                </a:cxn>
                <a:cxn ang="0">
                  <a:pos x="70" y="214"/>
                </a:cxn>
                <a:cxn ang="0">
                  <a:pos x="93" y="190"/>
                </a:cxn>
                <a:cxn ang="0">
                  <a:pos x="93" y="116"/>
                </a:cxn>
                <a:cxn ang="0">
                  <a:pos x="96" y="116"/>
                </a:cxn>
                <a:cxn ang="0">
                  <a:pos x="116" y="97"/>
                </a:cxn>
                <a:cxn ang="0">
                  <a:pos x="116" y="42"/>
                </a:cxn>
                <a:cxn ang="0">
                  <a:pos x="86" y="0"/>
                </a:cxn>
              </a:cxnLst>
              <a:rect l="0" t="0" r="r" b="b"/>
              <a:pathLst>
                <a:path w="116" h="214">
                  <a:moveTo>
                    <a:pt x="86" y="0"/>
                  </a:moveTo>
                  <a:cubicBezTo>
                    <a:pt x="85" y="1"/>
                    <a:pt x="85" y="1"/>
                    <a:pt x="85" y="1"/>
                  </a:cubicBezTo>
                  <a:cubicBezTo>
                    <a:pt x="84" y="3"/>
                    <a:pt x="83" y="5"/>
                    <a:pt x="81" y="7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76" y="14"/>
                    <a:pt x="67" y="19"/>
                    <a:pt x="59" y="19"/>
                  </a:cubicBezTo>
                  <a:cubicBezTo>
                    <a:pt x="50" y="19"/>
                    <a:pt x="41" y="14"/>
                    <a:pt x="36" y="7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5" y="7"/>
                    <a:pt x="35" y="6"/>
                    <a:pt x="34" y="5"/>
                  </a:cubicBezTo>
                  <a:cubicBezTo>
                    <a:pt x="25" y="24"/>
                    <a:pt x="14" y="41"/>
                    <a:pt x="0" y="55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6"/>
                    <a:pt x="4" y="117"/>
                    <a:pt x="20" y="116"/>
                  </a:cubicBezTo>
                  <a:cubicBezTo>
                    <a:pt x="21" y="116"/>
                    <a:pt x="21" y="116"/>
                    <a:pt x="21" y="116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203"/>
                    <a:pt x="32" y="214"/>
                    <a:pt x="45" y="214"/>
                  </a:cubicBezTo>
                  <a:cubicBezTo>
                    <a:pt x="70" y="214"/>
                    <a:pt x="70" y="214"/>
                    <a:pt x="70" y="214"/>
                  </a:cubicBezTo>
                  <a:cubicBezTo>
                    <a:pt x="83" y="214"/>
                    <a:pt x="93" y="203"/>
                    <a:pt x="93" y="190"/>
                  </a:cubicBezTo>
                  <a:cubicBezTo>
                    <a:pt x="93" y="116"/>
                    <a:pt x="93" y="116"/>
                    <a:pt x="93" y="116"/>
                  </a:cubicBezTo>
                  <a:cubicBezTo>
                    <a:pt x="96" y="116"/>
                    <a:pt x="96" y="116"/>
                    <a:pt x="96" y="116"/>
                  </a:cubicBezTo>
                  <a:cubicBezTo>
                    <a:pt x="113" y="117"/>
                    <a:pt x="116" y="105"/>
                    <a:pt x="116" y="97"/>
                  </a:cubicBezTo>
                  <a:cubicBezTo>
                    <a:pt x="116" y="42"/>
                    <a:pt x="116" y="42"/>
                    <a:pt x="116" y="42"/>
                  </a:cubicBezTo>
                  <a:cubicBezTo>
                    <a:pt x="116" y="23"/>
                    <a:pt x="103" y="6"/>
                    <a:pt x="8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Freeform 317"/>
            <p:cNvSpPr>
              <a:spLocks/>
            </p:cNvSpPr>
            <p:nvPr/>
          </p:nvSpPr>
          <p:spPr bwMode="auto">
            <a:xfrm>
              <a:off x="3515" y="-867"/>
              <a:ext cx="262" cy="352"/>
            </a:xfrm>
            <a:custGeom>
              <a:avLst/>
              <a:gdLst/>
              <a:ahLst/>
              <a:cxnLst>
                <a:cxn ang="0">
                  <a:pos x="15" y="51"/>
                </a:cxn>
                <a:cxn ang="0">
                  <a:pos x="16" y="51"/>
                </a:cxn>
                <a:cxn ang="0">
                  <a:pos x="16" y="125"/>
                </a:cxn>
                <a:cxn ang="0">
                  <a:pos x="40" y="149"/>
                </a:cxn>
                <a:cxn ang="0">
                  <a:pos x="65" y="149"/>
                </a:cxn>
                <a:cxn ang="0">
                  <a:pos x="88" y="125"/>
                </a:cxn>
                <a:cxn ang="0">
                  <a:pos x="88" y="51"/>
                </a:cxn>
                <a:cxn ang="0">
                  <a:pos x="91" y="51"/>
                </a:cxn>
                <a:cxn ang="0">
                  <a:pos x="111" y="32"/>
                </a:cxn>
                <a:cxn ang="0">
                  <a:pos x="111" y="0"/>
                </a:cxn>
                <a:cxn ang="0">
                  <a:pos x="0" y="46"/>
                </a:cxn>
                <a:cxn ang="0">
                  <a:pos x="15" y="51"/>
                </a:cxn>
              </a:cxnLst>
              <a:rect l="0" t="0" r="r" b="b"/>
              <a:pathLst>
                <a:path w="111" h="149">
                  <a:moveTo>
                    <a:pt x="15" y="51"/>
                  </a:moveTo>
                  <a:cubicBezTo>
                    <a:pt x="16" y="51"/>
                    <a:pt x="16" y="51"/>
                    <a:pt x="16" y="51"/>
                  </a:cubicBezTo>
                  <a:cubicBezTo>
                    <a:pt x="16" y="125"/>
                    <a:pt x="16" y="125"/>
                    <a:pt x="16" y="125"/>
                  </a:cubicBezTo>
                  <a:cubicBezTo>
                    <a:pt x="16" y="138"/>
                    <a:pt x="27" y="149"/>
                    <a:pt x="40" y="149"/>
                  </a:cubicBezTo>
                  <a:cubicBezTo>
                    <a:pt x="65" y="149"/>
                    <a:pt x="65" y="149"/>
                    <a:pt x="65" y="149"/>
                  </a:cubicBezTo>
                  <a:cubicBezTo>
                    <a:pt x="78" y="149"/>
                    <a:pt x="88" y="138"/>
                    <a:pt x="88" y="125"/>
                  </a:cubicBezTo>
                  <a:cubicBezTo>
                    <a:pt x="88" y="51"/>
                    <a:pt x="88" y="51"/>
                    <a:pt x="88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108" y="52"/>
                    <a:pt x="111" y="40"/>
                    <a:pt x="111" y="32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81" y="26"/>
                    <a:pt x="42" y="43"/>
                    <a:pt x="0" y="46"/>
                  </a:cubicBezTo>
                  <a:cubicBezTo>
                    <a:pt x="3" y="49"/>
                    <a:pt x="8" y="52"/>
                    <a:pt x="15" y="5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Freeform 318"/>
            <p:cNvSpPr>
              <a:spLocks/>
            </p:cNvSpPr>
            <p:nvPr/>
          </p:nvSpPr>
          <p:spPr bwMode="auto">
            <a:xfrm>
              <a:off x="3215" y="-815"/>
              <a:ext cx="246" cy="30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13" y="29"/>
                </a:cxn>
                <a:cxn ang="0">
                  <a:pos x="15" y="29"/>
                </a:cxn>
                <a:cxn ang="0">
                  <a:pos x="15" y="103"/>
                </a:cxn>
                <a:cxn ang="0">
                  <a:pos x="38" y="127"/>
                </a:cxn>
                <a:cxn ang="0">
                  <a:pos x="63" y="127"/>
                </a:cxn>
                <a:cxn ang="0">
                  <a:pos x="86" y="103"/>
                </a:cxn>
                <a:cxn ang="0">
                  <a:pos x="86" y="29"/>
                </a:cxn>
                <a:cxn ang="0">
                  <a:pos x="89" y="29"/>
                </a:cxn>
                <a:cxn ang="0">
                  <a:pos x="104" y="24"/>
                </a:cxn>
                <a:cxn ang="0">
                  <a:pos x="21" y="0"/>
                </a:cxn>
                <a:cxn ang="0">
                  <a:pos x="0" y="26"/>
                </a:cxn>
              </a:cxnLst>
              <a:rect l="0" t="0" r="r" b="b"/>
              <a:pathLst>
                <a:path w="104" h="127">
                  <a:moveTo>
                    <a:pt x="0" y="26"/>
                  </a:moveTo>
                  <a:cubicBezTo>
                    <a:pt x="3" y="28"/>
                    <a:pt x="7" y="29"/>
                    <a:pt x="13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103"/>
                    <a:pt x="15" y="103"/>
                    <a:pt x="15" y="103"/>
                  </a:cubicBezTo>
                  <a:cubicBezTo>
                    <a:pt x="15" y="116"/>
                    <a:pt x="25" y="127"/>
                    <a:pt x="38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76" y="127"/>
                    <a:pt x="86" y="116"/>
                    <a:pt x="86" y="103"/>
                  </a:cubicBezTo>
                  <a:cubicBezTo>
                    <a:pt x="86" y="29"/>
                    <a:pt x="86" y="29"/>
                    <a:pt x="86" y="29"/>
                  </a:cubicBezTo>
                  <a:cubicBezTo>
                    <a:pt x="89" y="29"/>
                    <a:pt x="89" y="29"/>
                    <a:pt x="89" y="29"/>
                  </a:cubicBezTo>
                  <a:cubicBezTo>
                    <a:pt x="97" y="29"/>
                    <a:pt x="101" y="27"/>
                    <a:pt x="104" y="24"/>
                  </a:cubicBezTo>
                  <a:cubicBezTo>
                    <a:pt x="74" y="23"/>
                    <a:pt x="46" y="14"/>
                    <a:pt x="21" y="0"/>
                  </a:cubicBezTo>
                  <a:lnTo>
                    <a:pt x="0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070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Global PowerPoint Toolbar"/>
  <p:tag name="TOOLBARVERSION" val="5.1"/>
  <p:tag name="TYPE" val="FullPage"/>
  <p:tag name="KEYWORD" val="FULL-PAGE"/>
  <p:tag name="TEMPLATEVERSION" val="12/02/2016 01:52:06"/>
</p:tagLst>
</file>

<file path=ppt/theme/theme1.xml><?xml version="1.0" encoding="utf-8"?>
<a:theme xmlns:a="http://schemas.openxmlformats.org/drawingml/2006/main" name="KPMG_Talkbook_4x3_1021_2015">
  <a:themeElements>
    <a:clrScheme name="New KPMG Colours">
      <a:dk1>
        <a:srgbClr val="000000"/>
      </a:dk1>
      <a:lt1>
        <a:sysClr val="window" lastClr="FFFFFF"/>
      </a:lt1>
      <a:dk2>
        <a:srgbClr val="00338D"/>
      </a:dk2>
      <a:lt2>
        <a:srgbClr val="F0F0F0"/>
      </a:lt2>
      <a:accent1>
        <a:srgbClr val="0091DA"/>
      </a:accent1>
      <a:accent2>
        <a:srgbClr val="6D2077"/>
      </a:accent2>
      <a:accent3>
        <a:srgbClr val="005EB8"/>
      </a:accent3>
      <a:accent4>
        <a:srgbClr val="00A3A1"/>
      </a:accent4>
      <a:accent5>
        <a:srgbClr val="EAAA00"/>
      </a:accent5>
      <a:accent6>
        <a:srgbClr val="43B02A"/>
      </a:accent6>
      <a:hlink>
        <a:srgbClr val="0091DA"/>
      </a:hlink>
      <a:folHlink>
        <a:srgbClr val="0091DA"/>
      </a:folHlink>
    </a:clrScheme>
    <a:fontScheme name="KPMG">
      <a:majorFont>
        <a:latin typeface="KPMG Extralight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54610" tIns="54610" rIns="54610" bIns="54610" rtlCol="0" anchor="ctr"/>
      <a:lstStyle>
        <a:defPPr algn="l">
          <a:defRPr sz="10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54610" tIns="54610" rIns="54610" bIns="54610" rtlCol="0">
        <a:noAutofit/>
      </a:bodyPr>
      <a:lstStyle>
        <a:defPPr>
          <a:spcAft>
            <a:spcPts val="600"/>
          </a:spcAft>
          <a:defRPr sz="10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KPMG Blue">
      <a:srgbClr val="00338D"/>
    </a:custClr>
    <a:custClr name="Medium Blue">
      <a:srgbClr val="005EB8"/>
    </a:custClr>
    <a:custClr name="Light Blue">
      <a:srgbClr val="0091DA"/>
    </a:custClr>
    <a:custClr name="Violet">
      <a:srgbClr val="483698"/>
    </a:custClr>
    <a:custClr name="Purple">
      <a:srgbClr val="470A68"/>
    </a:custClr>
    <a:custClr name="Light Purple">
      <a:srgbClr val="6D2077"/>
    </a:custClr>
    <a:custClr name="Green">
      <a:srgbClr val="00A3A1"/>
    </a:custClr>
    <a:custClr name="Dark Green">
      <a:srgbClr val="009A44"/>
    </a:custClr>
    <a:custClr name="Light Green">
      <a:srgbClr val="43B02A"/>
    </a:custClr>
    <a:custClr name="Yellow">
      <a:srgbClr val="EAAA00"/>
    </a:custClr>
    <a:custClr name="Orange">
      <a:srgbClr val="F68D2E"/>
    </a:custClr>
    <a:custClr name="Red ">
      <a:srgbClr val="BC204B"/>
    </a:custClr>
    <a:custClr name="Pink">
      <a:srgbClr val="C6007E"/>
    </a:custClr>
    <a:custClr name="Dark Brown">
      <a:srgbClr val="753F19"/>
    </a:custClr>
    <a:custClr name="Light Brown">
      <a:srgbClr val="9B642E"/>
    </a:custClr>
    <a:custClr name="Olive">
      <a:srgbClr val="9D9375"/>
    </a:custClr>
    <a:custClr name="Beige">
      <a:srgbClr val="E3BC9F"/>
    </a:custClr>
    <a:custClr name="Light Pink">
      <a:srgbClr val="E36877"/>
    </a:custClr>
  </a:custClrLst>
  <a:extLst>
    <a:ext uri="{05A4C25C-085E-4340-85A3-A5531E510DB2}">
      <thm15:themeFamily xmlns:thm15="http://schemas.microsoft.com/office/thememl/2012/main" name="Presentation1" id="{8579FCA5-ED87-49FF-AF72-61936F9B459D}" vid="{AA2FBCC5-D123-4DAD-9E16-6EF3E7304B8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KPMG Talkbook Full-page Template</Template>
  <TotalTime>22873</TotalTime>
  <Words>673</Words>
  <Application>Microsoft Office PowerPoint</Application>
  <PresentationFormat>Widescreen</PresentationFormat>
  <Paragraphs>134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KPMG Extralight</vt:lpstr>
      <vt:lpstr>Univers 45 Light</vt:lpstr>
      <vt:lpstr>Univers for KPMG Light</vt:lpstr>
      <vt:lpstr>KPMG_Talkbook_4x3_1021_2015</vt:lpstr>
      <vt:lpstr>Custom Design</vt:lpstr>
      <vt:lpstr>PowerPoint Presentation</vt:lpstr>
      <vt:lpstr>Cybersecurity Risk is the top CEO Concern</vt:lpstr>
      <vt:lpstr>Dynamics are Changing</vt:lpstr>
      <vt:lpstr>The Drivers</vt:lpstr>
      <vt:lpstr>The Emerging Organizational Model</vt:lpstr>
      <vt:lpstr>Creating Better Metrics and Reporting</vt:lpstr>
      <vt:lpstr>Three Lines of Defense Governance</vt:lpstr>
      <vt:lpstr>Leveraging a Framework</vt:lpstr>
      <vt:lpstr>TCRM that Enables Your Business</vt:lpstr>
    </vt:vector>
  </TitlesOfParts>
  <Company>RR Donnelley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Talkbook  template</dc:title>
  <dc:creator>Archana Rajendran</dc:creator>
  <cp:lastModifiedBy>Mark German</cp:lastModifiedBy>
  <cp:revision>1065</cp:revision>
  <cp:lastPrinted>2016-06-14T20:45:49Z</cp:lastPrinted>
  <dcterms:created xsi:type="dcterms:W3CDTF">2016-04-15T01:52:55Z</dcterms:created>
  <dcterms:modified xsi:type="dcterms:W3CDTF">2019-05-21T16:40:56Z</dcterms:modified>
  <cp:category>KPMG Confidential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2748278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D6.2.5</vt:lpwstr>
  </property>
</Properties>
</file>